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6"/>
  </p:notesMasterIdLst>
  <p:sldIdLst>
    <p:sldId id="319" r:id="rId2"/>
    <p:sldId id="308" r:id="rId3"/>
    <p:sldId id="417" r:id="rId4"/>
    <p:sldId id="348" r:id="rId5"/>
    <p:sldId id="424" r:id="rId6"/>
    <p:sldId id="418" r:id="rId7"/>
    <p:sldId id="427" r:id="rId8"/>
    <p:sldId id="428" r:id="rId9"/>
    <p:sldId id="422" r:id="rId10"/>
    <p:sldId id="414" r:id="rId11"/>
    <p:sldId id="310" r:id="rId12"/>
    <p:sldId id="413" r:id="rId13"/>
    <p:sldId id="415" r:id="rId14"/>
    <p:sldId id="423" r:id="rId15"/>
  </p:sldIdLst>
  <p:sldSz cx="9144000" cy="5715000" type="screen16x10"/>
  <p:notesSz cx="6858000" cy="9144000"/>
  <p:embeddedFontLst>
    <p:embeddedFont>
      <p:font typeface="Arial Bold" panose="020B0704020202020204" pitchFamily="34" charset="0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ambria Math" panose="02040503050406030204" pitchFamily="18" charset="0"/>
      <p:regular r:id="rId24"/>
    </p:embeddedFont>
    <p:embeddedFont>
      <p:font typeface="Caviar Dreams" panose="020B0402020204020504" pitchFamily="34" charset="0"/>
      <p:regular r:id="rId25"/>
      <p:bold r:id="rId26"/>
      <p:italic r:id="rId27"/>
      <p:boldItalic r:id="rId28"/>
    </p:embeddedFont>
    <p:embeddedFont>
      <p:font typeface="Tw Cen MT" panose="020B0602020104020603" pitchFamily="34" charset="77"/>
      <p:regular r:id="rId29"/>
      <p:bold r:id="rId30"/>
      <p:italic r:id="rId31"/>
      <p:boldItalic r:id="rId32"/>
    </p:embeddedFont>
    <p:embeddedFont>
      <p:font typeface="Wingdings 2" pitchFamily="2" charset="2"/>
      <p:regular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FFBD3CF-448D-4AE0-8535-B63E8D3AF84A}">
          <p14:sldIdLst>
            <p14:sldId id="319"/>
          </p14:sldIdLst>
        </p14:section>
        <p14:section name="Untitled Section" id="{F3378792-3F42-43F5-9495-5BB3721F6971}">
          <p14:sldIdLst>
            <p14:sldId id="308"/>
            <p14:sldId id="417"/>
            <p14:sldId id="348"/>
            <p14:sldId id="424"/>
            <p14:sldId id="418"/>
            <p14:sldId id="427"/>
            <p14:sldId id="428"/>
            <p14:sldId id="422"/>
            <p14:sldId id="414"/>
            <p14:sldId id="310"/>
            <p14:sldId id="413"/>
            <p14:sldId id="415"/>
            <p14:sldId id="42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D44A"/>
    <a:srgbClr val="0C2A52"/>
    <a:srgbClr val="8C6E08"/>
    <a:srgbClr val="800000"/>
    <a:srgbClr val="000039"/>
    <a:srgbClr val="D6232E"/>
    <a:srgbClr val="299ED4"/>
    <a:srgbClr val="3786CD"/>
    <a:srgbClr val="F1995D"/>
    <a:srgbClr val="F4CB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Tanpa Gaya, Tanpa Kis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12" autoAdjust="0"/>
    <p:restoredTop sz="93082" autoAdjust="0"/>
  </p:normalViewPr>
  <p:slideViewPr>
    <p:cSldViewPr snapToGrid="0">
      <p:cViewPr varScale="1">
        <p:scale>
          <a:sx n="117" d="100"/>
          <a:sy n="117" d="100"/>
        </p:scale>
        <p:origin x="928" y="176"/>
      </p:cViewPr>
      <p:guideLst>
        <p:guide orient="horz" pos="1800"/>
        <p:guide pos="2880"/>
      </p:guideLst>
    </p:cSldViewPr>
  </p:slideViewPr>
  <p:notesTextViewPr>
    <p:cViewPr>
      <p:scale>
        <a:sx n="33" d="100"/>
        <a:sy n="33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mpungan Hea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ampungan Tanggal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6B4971-9D7F-4CB7-9BBA-380FAC072822}" type="datetimeFigureOut">
              <a:rPr lang="en-US" smtClean="0"/>
              <a:t>2/22/23</a:t>
            </a:fld>
            <a:endParaRPr lang="en-US"/>
          </a:p>
        </p:txBody>
      </p:sp>
      <p:sp>
        <p:nvSpPr>
          <p:cNvPr id="4" name="Tampungan Gambar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ampungan Catatan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/>
          </a:p>
        </p:txBody>
      </p:sp>
      <p:sp>
        <p:nvSpPr>
          <p:cNvPr id="6" name="Tampungan Ka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ampungan Nomor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9BA110-C3F0-4679-B166-E089AD792C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026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BA110-C3F0-4679-B166-E089AD792C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109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B9BA110-C3F0-4679-B166-E089AD792C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109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Jud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id-ID"/>
              <a:t>Klik untuk mengedit gaya subjudul Master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FA7C8-29F7-4998-92AC-701721115881}" type="datetime1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446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Judul dan Teks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23096-AB9E-43C4-A94B-128035AE48CF}" type="datetime1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2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Judul Vertikal dan Te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D62F4-23F4-4204-BA01-F1DEC4F90D28}" type="datetime1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910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7" y="282925"/>
            <a:ext cx="8679898" cy="603539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5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0091402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Judul dan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20C26A-EBF8-4509-B012-B2BB4C5274D0}" type="datetime1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809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eader Bagi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d-ID"/>
              <a:t>Edit gaya teks Master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4C60E4-6218-4D06-AED2-7AC401D1AE8B}" type="datetime1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1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 Ko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1354"/>
            <a:ext cx="3886200" cy="3626115"/>
          </a:xfrm>
        </p:spPr>
        <p:txBody>
          <a:bodyPr/>
          <a:lstStyle/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521354"/>
            <a:ext cx="3886200" cy="3626115"/>
          </a:xfrm>
        </p:spPr>
        <p:txBody>
          <a:bodyPr/>
          <a:lstStyle/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99D07-060B-4189-BD71-84DE93A02239}" type="datetime1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72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erbandi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271"/>
            <a:ext cx="7886700" cy="1104636"/>
          </a:xfrm>
        </p:spPr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d-ID"/>
              <a:t>Edit gaya teks Master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d-ID"/>
              <a:t>Edit gaya teks Master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0939B-E551-4CAB-A0CB-FD9B291BE2C9}" type="datetime1">
              <a:rPr lang="en-US" smtClean="0"/>
              <a:t>2/22/23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09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udul S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8369F-8DB3-4A77-8FA0-CC4BC1F423C1}" type="datetime1">
              <a:rPr lang="en-US" smtClean="0"/>
              <a:t>2/22/23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54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oso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B61D77-D852-4B7B-BD06-E97DED67309C}" type="datetime1">
              <a:rPr lang="en-US" smtClean="0"/>
              <a:t>2/22/23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onten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id-ID"/>
              <a:t>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B4CA1-BD4B-4878-97FF-E606C6172364}" type="datetime1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072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Gambar dengan Keteran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id-ID"/>
              <a:t>Klik ikon untuk menambahkan gambar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id-ID"/>
              <a:t>Edit gaya teks Master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9831E-D903-45FF-A6B8-87A842635277}" type="datetime1">
              <a:rPr lang="en-US" smtClean="0"/>
              <a:t>2/22/23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10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d-ID"/>
              <a:t>Klik untuk mengedit gaya judul Master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d-ID"/>
              <a:t>Edit gaya teks Master</a:t>
            </a:r>
          </a:p>
          <a:p>
            <a:pPr lvl="1"/>
            <a:r>
              <a:rPr lang="id-ID"/>
              <a:t>Tingkat kedua</a:t>
            </a:r>
          </a:p>
          <a:p>
            <a:pPr lvl="2"/>
            <a:r>
              <a:rPr lang="id-ID"/>
              <a:t>Tingkat ketiga</a:t>
            </a:r>
          </a:p>
          <a:p>
            <a:pPr lvl="3"/>
            <a:r>
              <a:rPr lang="id-ID"/>
              <a:t>Tingkat keempat</a:t>
            </a:r>
          </a:p>
          <a:p>
            <a:pPr lvl="4"/>
            <a:r>
              <a:rPr lang="id-ID"/>
              <a:t>Tingkat kelima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C8F8F-0F11-40D8-9B18-1B317EC13904}" type="datetime1">
              <a:rPr lang="en-US" smtClean="0"/>
              <a:t>2/22/23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78E15C-4054-4EE1-B478-C906D2482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196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Hasil gambar untuk big data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00" y="-1"/>
            <a:ext cx="9149100" cy="5755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-16974" y="-2"/>
            <a:ext cx="9155874" cy="5755554"/>
          </a:xfrm>
          <a:prstGeom prst="rect">
            <a:avLst/>
          </a:prstGeom>
          <a:solidFill>
            <a:schemeClr val="bg1">
              <a:alpha val="37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/>
          <p:cNvCxnSpPr>
            <a:cxnSpLocks/>
          </p:cNvCxnSpPr>
          <p:nvPr/>
        </p:nvCxnSpPr>
        <p:spPr>
          <a:xfrm>
            <a:off x="4478715" y="3163083"/>
            <a:ext cx="3007935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Subtitle 2"/>
          <p:cNvSpPr txBox="1">
            <a:spLocks/>
          </p:cNvSpPr>
          <p:nvPr/>
        </p:nvSpPr>
        <p:spPr>
          <a:xfrm>
            <a:off x="252880" y="3328948"/>
            <a:ext cx="4915497" cy="5655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i="1" kern="1200">
                <a:solidFill>
                  <a:srgbClr val="2E75B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600"/>
              </a:spcBef>
            </a:pPr>
            <a:r>
              <a:rPr lang="id-ID" sz="1400" dirty="0">
                <a:solidFill>
                  <a:sysClr val="windowText" lastClr="000000"/>
                </a:solidFill>
                <a:latin typeface="Caviar Dreams" panose="020B0402020204020504" pitchFamily="34" charset="0"/>
              </a:rPr>
              <a:t>disampaikan pada:</a:t>
            </a:r>
          </a:p>
          <a:p>
            <a:pPr>
              <a:lnSpc>
                <a:spcPct val="120000"/>
              </a:lnSpc>
              <a:spcBef>
                <a:spcPts val="0"/>
              </a:spcBef>
            </a:pPr>
            <a:r>
              <a:rPr lang="id-ID" sz="2000" dirty="0" err="1">
                <a:solidFill>
                  <a:sysClr val="windowText" lastClr="000000"/>
                </a:solidFill>
                <a:latin typeface="Caviar Dreams" panose="020B0402020204020504" pitchFamily="34" charset="0"/>
              </a:rPr>
              <a:t>Literasi</a:t>
            </a:r>
            <a:r>
              <a:rPr lang="id-ID" sz="2000" dirty="0">
                <a:solidFill>
                  <a:sysClr val="windowText" lastClr="000000"/>
                </a:solidFill>
                <a:latin typeface="Caviar Dreams" panose="020B0402020204020504" pitchFamily="34" charset="0"/>
              </a:rPr>
              <a:t> Statistik – FKIP Universitas Riau</a:t>
            </a:r>
          </a:p>
        </p:txBody>
      </p:sp>
      <p:grpSp>
        <p:nvGrpSpPr>
          <p:cNvPr id="44" name="Group 43"/>
          <p:cNvGrpSpPr/>
          <p:nvPr/>
        </p:nvGrpSpPr>
        <p:grpSpPr>
          <a:xfrm>
            <a:off x="6070123" y="3712752"/>
            <a:ext cx="1543481" cy="1612058"/>
            <a:chOff x="6562662" y="4165797"/>
            <a:chExt cx="2520000" cy="2520000"/>
          </a:xfrm>
        </p:grpSpPr>
        <p:sp>
          <p:nvSpPr>
            <p:cNvPr id="45" name="Oval 44"/>
            <p:cNvSpPr/>
            <p:nvPr/>
          </p:nvSpPr>
          <p:spPr>
            <a:xfrm>
              <a:off x="6926552" y="4525798"/>
              <a:ext cx="1800000" cy="1800000"/>
            </a:xfrm>
            <a:prstGeom prst="ellipse">
              <a:avLst/>
            </a:prstGeom>
            <a:solidFill>
              <a:srgbClr val="0C2A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46" name="Block Arc 45"/>
            <p:cNvSpPr/>
            <p:nvPr/>
          </p:nvSpPr>
          <p:spPr>
            <a:xfrm rot="18773010">
              <a:off x="6562662" y="4165797"/>
              <a:ext cx="2520000" cy="2520000"/>
            </a:xfrm>
            <a:prstGeom prst="blockArc">
              <a:avLst>
                <a:gd name="adj1" fmla="val 10800000"/>
                <a:gd name="adj2" fmla="val 21263793"/>
                <a:gd name="adj3" fmla="val 6914"/>
              </a:avLst>
            </a:prstGeom>
            <a:solidFill>
              <a:srgbClr val="FFC000"/>
            </a:solidFill>
            <a:ln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56799" y="4735547"/>
              <a:ext cx="1609424" cy="15877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2000" b="1" i="1" dirty="0">
                  <a:solidFill>
                    <a:schemeClr val="bg1"/>
                  </a:solidFill>
                  <a:latin typeface="Caviar Dreams" panose="020B0402020204020504" pitchFamily="34" charset="0"/>
                  <a:cs typeface="Arial" panose="020B0604020202020204" pitchFamily="34" charset="0"/>
                </a:rPr>
                <a:t>22</a:t>
              </a:r>
            </a:p>
            <a:p>
              <a:pPr algn="ctr"/>
              <a:r>
                <a:rPr lang="id-ID" sz="2000" b="1" i="1" dirty="0">
                  <a:solidFill>
                    <a:schemeClr val="bg1"/>
                  </a:solidFill>
                  <a:latin typeface="Caviar Dreams" panose="020B0402020204020504" pitchFamily="34" charset="0"/>
                  <a:cs typeface="Arial" panose="020B0604020202020204" pitchFamily="34" charset="0"/>
                </a:rPr>
                <a:t>FEB</a:t>
              </a:r>
            </a:p>
            <a:p>
              <a:pPr algn="ctr"/>
              <a:r>
                <a:rPr lang="id-ID" sz="2000" b="1" i="1" baseline="0" dirty="0">
                  <a:solidFill>
                    <a:schemeClr val="bg1"/>
                  </a:solidFill>
                  <a:latin typeface="Caviar Dreams" panose="020B0402020204020504" pitchFamily="34" charset="0"/>
                  <a:cs typeface="Arial" panose="020B0604020202020204" pitchFamily="34" charset="0"/>
                </a:rPr>
                <a:t>‘</a:t>
              </a:r>
              <a:r>
                <a:rPr lang="id-ID" sz="2000" b="1" i="1" dirty="0">
                  <a:solidFill>
                    <a:schemeClr val="bg1"/>
                  </a:solidFill>
                  <a:latin typeface="Caviar Dreams" panose="020B0402020204020504" pitchFamily="34" charset="0"/>
                  <a:cs typeface="Arial" panose="020B0604020202020204" pitchFamily="34" charset="0"/>
                </a:rPr>
                <a:t>23</a:t>
              </a:r>
            </a:p>
          </p:txBody>
        </p:sp>
      </p:grpSp>
      <p:sp>
        <p:nvSpPr>
          <p:cNvPr id="17" name="Parallelogram 16"/>
          <p:cNvSpPr/>
          <p:nvPr/>
        </p:nvSpPr>
        <p:spPr>
          <a:xfrm>
            <a:off x="362064" y="1880902"/>
            <a:ext cx="5810136" cy="1303995"/>
          </a:xfrm>
          <a:prstGeom prst="parallelogram">
            <a:avLst>
              <a:gd name="adj" fmla="val 37881"/>
            </a:avLst>
          </a:prstGeom>
          <a:solidFill>
            <a:srgbClr val="0C2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sz="1600">
              <a:solidFill>
                <a:srgbClr val="0C2A52"/>
              </a:solidFill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362063" y="1828800"/>
            <a:ext cx="6272405" cy="13710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57188" indent="184150" algn="l">
              <a:lnSpc>
                <a:spcPct val="100000"/>
              </a:lnSpc>
            </a:pPr>
            <a:r>
              <a:rPr lang="id-ID" sz="3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ANALISIS VALIDITAS DAN RELIABILITAS</a:t>
            </a:r>
          </a:p>
        </p:txBody>
      </p:sp>
      <p:sp>
        <p:nvSpPr>
          <p:cNvPr id="16393" name="Slide Number Placeholder 1639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z="1400" smtClean="0">
                <a:solidFill>
                  <a:srgbClr val="F1F1F1"/>
                </a:solidFill>
              </a:rPr>
              <a:t>1</a:t>
            </a:fld>
            <a:endParaRPr lang="en-US" sz="1400" dirty="0">
              <a:solidFill>
                <a:srgbClr val="F1F1F1"/>
              </a:solidFill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6841864" y="-180488"/>
            <a:ext cx="2008038" cy="1001565"/>
          </a:xfrm>
          <a:prstGeom prst="roundRect">
            <a:avLst>
              <a:gd name="adj" fmla="val 24048"/>
            </a:avLst>
          </a:prstGeom>
          <a:solidFill>
            <a:srgbClr val="0C2A5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ight Triangle 48"/>
          <p:cNvSpPr/>
          <p:nvPr/>
        </p:nvSpPr>
        <p:spPr>
          <a:xfrm flipV="1">
            <a:off x="-11876" y="0"/>
            <a:ext cx="1092531" cy="2797756"/>
          </a:xfrm>
          <a:prstGeom prst="rtTriangle">
            <a:avLst/>
          </a:prstGeom>
          <a:solidFill>
            <a:srgbClr val="0C2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0" name="Right Triangle 49"/>
          <p:cNvSpPr/>
          <p:nvPr/>
        </p:nvSpPr>
        <p:spPr>
          <a:xfrm flipH="1">
            <a:off x="7857757" y="2809631"/>
            <a:ext cx="1298117" cy="2945923"/>
          </a:xfrm>
          <a:prstGeom prst="rtTriangle">
            <a:avLst/>
          </a:prstGeom>
          <a:solidFill>
            <a:srgbClr val="0C2A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5" name="Group 4"/>
          <p:cNvGrpSpPr/>
          <p:nvPr/>
        </p:nvGrpSpPr>
        <p:grpSpPr>
          <a:xfrm>
            <a:off x="7089991" y="60903"/>
            <a:ext cx="691344" cy="652843"/>
            <a:chOff x="7089991" y="60903"/>
            <a:chExt cx="691344" cy="652843"/>
          </a:xfrm>
        </p:grpSpPr>
        <p:sp>
          <p:nvSpPr>
            <p:cNvPr id="31" name="Oval 30"/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" descr="C:\Users\New\Desktop\1280px-Lambang_Badan_Pusat_Statistik_(BPS)_Indonesia.svg.png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oup 3"/>
          <p:cNvGrpSpPr/>
          <p:nvPr/>
        </p:nvGrpSpPr>
        <p:grpSpPr>
          <a:xfrm>
            <a:off x="7918832" y="36663"/>
            <a:ext cx="708801" cy="677083"/>
            <a:chOff x="7918832" y="67818"/>
            <a:chExt cx="708801" cy="677083"/>
          </a:xfrm>
        </p:grpSpPr>
        <p:sp>
          <p:nvSpPr>
            <p:cNvPr id="36" name="Oval 35"/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23211" y="142484"/>
              <a:ext cx="500041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3" name="Subtitle 2"/>
          <p:cNvSpPr txBox="1">
            <a:spLocks/>
          </p:cNvSpPr>
          <p:nvPr/>
        </p:nvSpPr>
        <p:spPr>
          <a:xfrm>
            <a:off x="252881" y="4205246"/>
            <a:ext cx="4019316" cy="565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b="1" i="1" kern="1200">
                <a:solidFill>
                  <a:srgbClr val="2E75B6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id-ID" sz="1600" dirty="0">
                <a:solidFill>
                  <a:srgbClr val="0C2A52"/>
                </a:solidFill>
                <a:latin typeface="Caviar Dreams" panose="020B0402020204020504" pitchFamily="34" charset="0"/>
              </a:rPr>
              <a:t>Oleh: Bekti Indasari</a:t>
            </a:r>
          </a:p>
        </p:txBody>
      </p:sp>
    </p:spTree>
    <p:extLst>
      <p:ext uri="{BB962C8B-B14F-4D97-AF65-F5344CB8AC3E}">
        <p14:creationId xmlns:p14="http://schemas.microsoft.com/office/powerpoint/2010/main" val="351741732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7" grpId="0" animBg="1"/>
      <p:bldP spid="19" grpId="0"/>
      <p:bldP spid="29" grpId="0" animBg="1"/>
      <p:bldP spid="49" grpId="0" animBg="1"/>
      <p:bldP spid="50" grpId="0" animBg="1"/>
      <p:bldP spid="2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ambar 13">
            <a:extLst>
              <a:ext uri="{FF2B5EF4-FFF2-40B4-BE49-F238E27FC236}">
                <a16:creationId xmlns:a16="http://schemas.microsoft.com/office/drawing/2014/main" id="{5F60B30B-872F-4FF5-9577-27B19A143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13" name="AutoShape 2" descr="Hasil gambar untuk bencana hidrometeorologi banjir tanah longsor kartu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6" descr="Hasil gambar untuk longsor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0" y="1"/>
            <a:ext cx="1971303" cy="172212"/>
          </a:xfrm>
          <a:prstGeom prst="rect">
            <a:avLst/>
          </a:prstGeom>
          <a:solidFill>
            <a:srgbClr val="0C2A52"/>
          </a:solidFill>
          <a:ln>
            <a:solidFill>
              <a:srgbClr val="0C2A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058" name="Picture 1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4" r="55985" b="22591"/>
          <a:stretch/>
        </p:blipFill>
        <p:spPr bwMode="auto">
          <a:xfrm>
            <a:off x="369325" y="1371653"/>
            <a:ext cx="2988000" cy="4054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9" name="Picture 11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89" t="23919" r="32476" b="22342"/>
          <a:stretch/>
        </p:blipFill>
        <p:spPr bwMode="auto">
          <a:xfrm>
            <a:off x="4578675" y="1371653"/>
            <a:ext cx="3904582" cy="345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ounded Rectangle 2"/>
          <p:cNvSpPr/>
          <p:nvPr/>
        </p:nvSpPr>
        <p:spPr>
          <a:xfrm>
            <a:off x="4773881" y="1923800"/>
            <a:ext cx="1163781" cy="1224000"/>
          </a:xfrm>
          <a:prstGeom prst="roundRect">
            <a:avLst>
              <a:gd name="adj" fmla="val 10483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937661" y="2535800"/>
            <a:ext cx="396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4751568" y="3461709"/>
            <a:ext cx="612000" cy="180000"/>
          </a:xfrm>
          <a:prstGeom prst="roundRect">
            <a:avLst>
              <a:gd name="adj" fmla="val 10483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/>
          <p:cNvSpPr/>
          <p:nvPr/>
        </p:nvSpPr>
        <p:spPr>
          <a:xfrm>
            <a:off x="4773881" y="3958493"/>
            <a:ext cx="684000" cy="180000"/>
          </a:xfrm>
          <a:prstGeom prst="roundRect">
            <a:avLst>
              <a:gd name="adj" fmla="val 10483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4727443" y="4255268"/>
            <a:ext cx="1476000" cy="180000"/>
          </a:xfrm>
          <a:prstGeom prst="roundRect">
            <a:avLst>
              <a:gd name="adj" fmla="val 10483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円/楕円 6"/>
          <p:cNvSpPr/>
          <p:nvPr/>
        </p:nvSpPr>
        <p:spPr>
          <a:xfrm>
            <a:off x="242125" y="1228683"/>
            <a:ext cx="432000" cy="432000"/>
          </a:xfrm>
          <a:prstGeom prst="ellipse">
            <a:avLst/>
          </a:prstGeom>
          <a:solidFill>
            <a:srgbClr val="FFC000"/>
          </a:solidFill>
          <a:ln w="5715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id-ID" altLang="ja-JP" sz="2200" b="1" dirty="0">
                <a:solidFill>
                  <a:srgbClr val="0C2A52"/>
                </a:solidFill>
                <a:latin typeface="Caviar Dreams" panose="020B0604020202020204" charset="0"/>
              </a:rPr>
              <a:t>1</a:t>
            </a:r>
            <a:endParaRPr kumimoji="1" lang="ja-JP" altLang="en-US" sz="2200" b="1" dirty="0">
              <a:solidFill>
                <a:srgbClr val="0C2A52"/>
              </a:solidFill>
              <a:latin typeface="Caviar Dreams" panose="020B0604020202020204" charset="0"/>
            </a:endParaRPr>
          </a:p>
        </p:txBody>
      </p:sp>
      <p:sp>
        <p:nvSpPr>
          <p:cNvPr id="27" name="円/楕円 6"/>
          <p:cNvSpPr/>
          <p:nvPr/>
        </p:nvSpPr>
        <p:spPr>
          <a:xfrm>
            <a:off x="4356001" y="1228683"/>
            <a:ext cx="432000" cy="432000"/>
          </a:xfrm>
          <a:prstGeom prst="ellipse">
            <a:avLst/>
          </a:prstGeom>
          <a:solidFill>
            <a:srgbClr val="FFC000"/>
          </a:solidFill>
          <a:ln w="5715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id-ID" altLang="ja-JP" sz="2200" b="1" dirty="0">
                <a:solidFill>
                  <a:srgbClr val="0C2A52"/>
                </a:solidFill>
                <a:latin typeface="Caviar Dreams" panose="020B0604020202020204" charset="0"/>
              </a:rPr>
              <a:t>2</a:t>
            </a:r>
            <a:endParaRPr kumimoji="1" lang="ja-JP" altLang="en-US" sz="2200" b="1" dirty="0">
              <a:solidFill>
                <a:srgbClr val="0C2A52"/>
              </a:solidFill>
              <a:latin typeface="Caviar Dreams" panose="020B0604020202020204" charset="0"/>
            </a:endParaRP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3491416" y="2961332"/>
            <a:ext cx="972064" cy="0"/>
          </a:xfrm>
          <a:prstGeom prst="straightConnector1">
            <a:avLst/>
          </a:prstGeom>
          <a:ln w="571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Judul 1">
            <a:extLst>
              <a:ext uri="{FF2B5EF4-FFF2-40B4-BE49-F238E27FC236}">
                <a16:creationId xmlns:a16="http://schemas.microsoft.com/office/drawing/2014/main" id="{3390DEF5-9666-46B9-B831-88B32E8ED98B}"/>
              </a:ext>
            </a:extLst>
          </p:cNvPr>
          <p:cNvSpPr txBox="1">
            <a:spLocks/>
          </p:cNvSpPr>
          <p:nvPr/>
        </p:nvSpPr>
        <p:spPr>
          <a:xfrm>
            <a:off x="2261793" y="81533"/>
            <a:ext cx="6822831" cy="89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d-ID" sz="3600" dirty="0">
                <a:solidFill>
                  <a:srgbClr val="F1F1F1"/>
                </a:solidFill>
                <a:latin typeface="Caviar Dreams" panose="020B0402020204020504" charset="0"/>
              </a:rPr>
              <a:t>VALIDITAS </a:t>
            </a:r>
            <a:r>
              <a:rPr lang="id-ID" sz="3600" dirty="0">
                <a:solidFill>
                  <a:schemeClr val="bg1">
                    <a:lumMod val="50000"/>
                  </a:schemeClr>
                </a:solidFill>
                <a:latin typeface="Caviar Dreams" panose="020B0402020204020504" charset="0"/>
              </a:rPr>
              <a:t>&amp; RELIABILITAS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Caviar Dreams" panose="020B040202020402050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2519264" y="997015"/>
            <a:ext cx="2052000" cy="54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Rectangle 14">
            <a:extLst>
              <a:ext uri="{FF2B5EF4-FFF2-40B4-BE49-F238E27FC236}">
                <a16:creationId xmlns:a16="http://schemas.microsoft.com/office/drawing/2014/main" id="{58C4272E-E961-4B0C-A1BA-93E455AEDDD0}"/>
              </a:ext>
            </a:extLst>
          </p:cNvPr>
          <p:cNvSpPr/>
          <p:nvPr/>
        </p:nvSpPr>
        <p:spPr>
          <a:xfrm>
            <a:off x="4809195" y="997015"/>
            <a:ext cx="2052000" cy="5400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Rectangle 15">
            <a:extLst>
              <a:ext uri="{FF2B5EF4-FFF2-40B4-BE49-F238E27FC236}">
                <a16:creationId xmlns:a16="http://schemas.microsoft.com/office/drawing/2014/main" id="{C28A3C98-A04F-4DE3-AF72-4BC057F510BC}"/>
              </a:ext>
            </a:extLst>
          </p:cNvPr>
          <p:cNvSpPr/>
          <p:nvPr/>
        </p:nvSpPr>
        <p:spPr>
          <a:xfrm>
            <a:off x="7089372" y="997015"/>
            <a:ext cx="2052000" cy="5400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E00C239-F1AB-86C8-BF53-3BBF57CE05F5}"/>
              </a:ext>
            </a:extLst>
          </p:cNvPr>
          <p:cNvGrpSpPr/>
          <p:nvPr/>
        </p:nvGrpSpPr>
        <p:grpSpPr>
          <a:xfrm>
            <a:off x="258276" y="333579"/>
            <a:ext cx="576000" cy="576000"/>
            <a:chOff x="7089991" y="60903"/>
            <a:chExt cx="691344" cy="65284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26E4E77-3EB4-7765-EFF3-7AA9B473817B}"/>
                </a:ext>
              </a:extLst>
            </p:cNvPr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2" descr="C:\Users\New\Desktop\1280px-Lambang_Badan_Pusat_Statistik_(BPS)_Indonesia.svg.png">
              <a:extLst>
                <a:ext uri="{FF2B5EF4-FFF2-40B4-BE49-F238E27FC236}">
                  <a16:creationId xmlns:a16="http://schemas.microsoft.com/office/drawing/2014/main" id="{9F1382F0-4794-C8B8-22BD-BA06EA45356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7619556C-4EFD-BC22-68B5-D94F57F8465D}"/>
              </a:ext>
            </a:extLst>
          </p:cNvPr>
          <p:cNvGrpSpPr/>
          <p:nvPr/>
        </p:nvGrpSpPr>
        <p:grpSpPr>
          <a:xfrm>
            <a:off x="1041320" y="343682"/>
            <a:ext cx="576000" cy="576000"/>
            <a:chOff x="7918832" y="67818"/>
            <a:chExt cx="708801" cy="67708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CA23E85-8642-5A69-449D-8610A61F6885}"/>
                </a:ext>
              </a:extLst>
            </p:cNvPr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9DCE93CB-5AB3-C646-2C7F-68B3D86F57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11499" y="142484"/>
              <a:ext cx="523466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1731321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ambar 13">
            <a:extLst>
              <a:ext uri="{FF2B5EF4-FFF2-40B4-BE49-F238E27FC236}">
                <a16:creationId xmlns:a16="http://schemas.microsoft.com/office/drawing/2014/main" id="{5F60B30B-872F-4FF5-9577-27B19A143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13" name="AutoShape 2" descr="Hasil gambar untuk bencana hidrometeorologi banjir tanah longsor kartu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6" descr="Hasil gambar untuk longsor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0" y="1"/>
            <a:ext cx="1971303" cy="172212"/>
          </a:xfrm>
          <a:prstGeom prst="rect">
            <a:avLst/>
          </a:prstGeom>
          <a:solidFill>
            <a:srgbClr val="0C2A52"/>
          </a:solidFill>
          <a:ln>
            <a:solidFill>
              <a:srgbClr val="0C2A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9519151"/>
              </p:ext>
            </p:extLst>
          </p:nvPr>
        </p:nvGraphicFramePr>
        <p:xfrm>
          <a:off x="285013" y="1258330"/>
          <a:ext cx="7046389" cy="432507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12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03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524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5249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5249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1735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5249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5249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5249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5249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111044">
                <a:tc gridSpan="10"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Correlations</a:t>
                      </a:r>
                      <a:endParaRPr lang="en-US" sz="800" b="1" i="0" u="none" strike="noStrike" dirty="0">
                        <a:solidFill>
                          <a:srgbClr val="000000"/>
                        </a:solidFill>
                        <a:effectLst/>
                        <a:latin typeface="Arial Bold"/>
                      </a:endParaRPr>
                    </a:p>
                  </a:txBody>
                  <a:tcPr marL="5288" marR="5288" marT="5288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332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VAR00001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VAR00002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VAR00003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VAR00064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VAR00065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VAR00066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Total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044">
                <a:tc rowSpan="3"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VAR00001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Pearson Correlation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,472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,299</a:t>
                      </a:r>
                      <a:r>
                        <a:rPr lang="en-US" sz="800" u="none" strike="noStrike" baseline="30000">
                          <a:effectLst/>
                        </a:rPr>
                        <a:t>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,212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,358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,195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,298</a:t>
                      </a:r>
                      <a:r>
                        <a:rPr lang="en-US" sz="800" u="none" strike="noStrike" baseline="30000" dirty="0">
                          <a:effectLst/>
                        </a:rPr>
                        <a:t>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Sig. (2-tailed)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,020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,104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,135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,021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05756">
                <a:tc rowSpan="3"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VAR00002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Pearson Correlation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,472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,525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,248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,247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,228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,508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Sig. (2-tailed)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,056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,057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,080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N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05756">
                <a:tc rowSpan="3"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VAR00003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Pearson Correlation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,299</a:t>
                      </a:r>
                      <a:r>
                        <a:rPr lang="en-US" sz="800" u="none" strike="noStrike" baseline="30000" dirty="0">
                          <a:effectLst/>
                        </a:rPr>
                        <a:t>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,525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,452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,253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,134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,647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Sig. (2-tailed)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,020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,051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,306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N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057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05756">
                <a:tc rowSpan="3"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VAR00008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Pearson Correlation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,390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,109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,020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-,015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,071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-,017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,179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Sig. (2-tailed)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,405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,878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,908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,590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,897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,172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N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057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05756">
                <a:tc rowSpan="3"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VAR00023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Pearson Correlation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-,142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,135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,051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,087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-,065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,075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,167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Sig. (2-tailed)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,280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,302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,701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,508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,620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,569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,201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0575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05756">
                <a:tc rowSpan="3"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VAR00064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Pearson Correlation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,212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,248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,452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 dirty="0">
                          <a:effectLst/>
                        </a:rPr>
                        <a:t>...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,764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,640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,699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Sig. (2-tailed)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,104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,056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05756">
                <a:tc rowSpan="3"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VAR00065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Pearson Correlation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,358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,247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,253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,764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,704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,659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Sig. (2-tailed)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,005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,057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,051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05756">
                <a:tc rowSpan="3"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VAR00066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Pearson Correlation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,195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,228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,134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,640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,704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,525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Sig. (2-tailed)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,135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,080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,306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N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105756">
                <a:tc rowSpan="3"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>
                          <a:effectLst/>
                        </a:rPr>
                        <a:t>Total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Pearson Correlation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,298</a:t>
                      </a:r>
                      <a:r>
                        <a:rPr lang="en-US" sz="800" u="none" strike="noStrike" baseline="30000" dirty="0">
                          <a:effectLst/>
                        </a:rPr>
                        <a:t>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,508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,647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,699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,659</a:t>
                      </a:r>
                      <a:r>
                        <a:rPr lang="en-US" sz="800" u="none" strike="noStrike" baseline="30000">
                          <a:effectLst/>
                        </a:rPr>
                        <a:t>**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,525</a:t>
                      </a:r>
                      <a:r>
                        <a:rPr lang="en-US" sz="800" u="none" strike="noStrike" baseline="30000" dirty="0">
                          <a:effectLst/>
                        </a:rPr>
                        <a:t>**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10575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Sig. (2-tailed)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,021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,000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,000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11104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800" u="none" strike="noStrike" dirty="0">
                          <a:effectLst/>
                        </a:rPr>
                        <a:t>N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800" u="none" strike="noStrike">
                          <a:effectLst/>
                        </a:rPr>
                        <a:t>...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>
                          <a:effectLst/>
                        </a:rPr>
                        <a:t>60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US" sz="800" u="none" strike="noStrike" dirty="0">
                          <a:effectLst/>
                        </a:rPr>
                        <a:t>60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  <a:tr h="111044">
                <a:tc gridSpan="10">
                  <a:txBody>
                    <a:bodyPr/>
                    <a:lstStyle/>
                    <a:p>
                      <a:pPr algn="l" fontAlgn="t"/>
                      <a:r>
                        <a:rPr lang="en-GB" sz="800" u="none" strike="noStrike" dirty="0">
                          <a:effectLst/>
                        </a:rPr>
                        <a:t>**. Correlation is significant at the 0.01 level (2-tailed).</a:t>
                      </a:r>
                      <a:endParaRPr lang="en-GB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2"/>
                  </a:ext>
                </a:extLst>
              </a:tr>
              <a:tr h="105756">
                <a:tc gridSpan="10">
                  <a:txBody>
                    <a:bodyPr/>
                    <a:lstStyle/>
                    <a:p>
                      <a:pPr algn="l" fontAlgn="t"/>
                      <a:r>
                        <a:rPr lang="en-GB" sz="800" u="none" strike="noStrike" dirty="0">
                          <a:effectLst/>
                        </a:rPr>
                        <a:t>*. Correlation is significant at the 0.05 level (2-tailed).</a:t>
                      </a:r>
                      <a:endParaRPr lang="en-GB" sz="800" b="0" i="0" u="none" strike="noStrike" dirty="0">
                        <a:solidFill>
                          <a:srgbClr val="000000"/>
                        </a:solidFill>
                        <a:effectLst/>
                        <a:latin typeface="Arial"/>
                      </a:endParaRPr>
                    </a:p>
                  </a:txBody>
                  <a:tcPr marL="5288" marR="5288" marT="5288" marB="0"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33"/>
                  </a:ext>
                </a:extLst>
              </a:tr>
            </a:tbl>
          </a:graphicData>
        </a:graphic>
      </p:graphicFrame>
      <p:sp>
        <p:nvSpPr>
          <p:cNvPr id="45" name="Rounded Rectangle 44"/>
          <p:cNvSpPr/>
          <p:nvPr/>
        </p:nvSpPr>
        <p:spPr>
          <a:xfrm>
            <a:off x="6746372" y="1531918"/>
            <a:ext cx="604460" cy="3788228"/>
          </a:xfrm>
          <a:prstGeom prst="roundRect">
            <a:avLst>
              <a:gd name="adj" fmla="val 10483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7502495" y="2173186"/>
            <a:ext cx="1392124" cy="2893100"/>
          </a:xfrm>
          <a:prstGeom prst="rect">
            <a:avLst/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 err="1">
                <a:solidFill>
                  <a:srgbClr val="0C2A52"/>
                </a:solidFill>
              </a:rPr>
              <a:t>Nilai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id-ID" sz="1400" dirty="0">
                <a:solidFill>
                  <a:srgbClr val="0C2A52"/>
                </a:solidFill>
              </a:rPr>
              <a:t>signifikansi </a:t>
            </a:r>
            <a:r>
              <a:rPr lang="en-US" sz="1400" dirty="0" err="1">
                <a:solidFill>
                  <a:srgbClr val="0C2A52"/>
                </a:solidFill>
              </a:rPr>
              <a:t>dari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id-ID" sz="1400" b="1" dirty="0">
                <a:solidFill>
                  <a:srgbClr val="0C2A52"/>
                </a:solidFill>
              </a:rPr>
              <a:t>Q8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dan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id-ID" sz="1400" b="1" dirty="0">
                <a:solidFill>
                  <a:srgbClr val="0C2A52"/>
                </a:solidFill>
              </a:rPr>
              <a:t>Q23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id-ID" sz="1400" dirty="0">
                <a:solidFill>
                  <a:srgbClr val="0C2A52"/>
                </a:solidFill>
              </a:rPr>
              <a:t>&gt;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id-ID" sz="1400" dirty="0">
                <a:solidFill>
                  <a:srgbClr val="0C2A52"/>
                </a:solidFill>
              </a:rPr>
              <a:t>alpha (</a:t>
            </a:r>
            <a:r>
              <a:rPr lang="en-US" sz="1400" dirty="0">
                <a:solidFill>
                  <a:srgbClr val="0C2A52"/>
                </a:solidFill>
              </a:rPr>
              <a:t>0</a:t>
            </a:r>
            <a:r>
              <a:rPr lang="id-ID" sz="1400" dirty="0">
                <a:solidFill>
                  <a:srgbClr val="0C2A52"/>
                </a:solidFill>
              </a:rPr>
              <a:t>,0</a:t>
            </a:r>
            <a:r>
              <a:rPr lang="en-US" sz="1400" dirty="0">
                <a:solidFill>
                  <a:srgbClr val="0C2A52"/>
                </a:solidFill>
              </a:rPr>
              <a:t>5</a:t>
            </a:r>
            <a:r>
              <a:rPr lang="id-ID" sz="1400" dirty="0">
                <a:solidFill>
                  <a:srgbClr val="0C2A52"/>
                </a:solidFill>
              </a:rPr>
              <a:t>)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maka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variabel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tersebut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id-ID" sz="1400" dirty="0">
                <a:solidFill>
                  <a:srgbClr val="0C2A52"/>
                </a:solidFill>
              </a:rPr>
              <a:t>dikeluarkan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mulai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dari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nilai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id-ID" sz="1400" dirty="0">
                <a:solidFill>
                  <a:srgbClr val="0C2A52"/>
                </a:solidFill>
              </a:rPr>
              <a:t>signifikansi </a:t>
            </a:r>
            <a:r>
              <a:rPr lang="en-US" sz="1400" dirty="0" err="1">
                <a:solidFill>
                  <a:srgbClr val="0C2A52"/>
                </a:solidFill>
              </a:rPr>
              <a:t>ter</a:t>
            </a:r>
            <a:r>
              <a:rPr lang="id-ID" sz="1400" dirty="0">
                <a:solidFill>
                  <a:srgbClr val="0C2A52"/>
                </a:solidFill>
              </a:rPr>
              <a:t>besar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hingga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keseluruhan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r>
              <a:rPr lang="en-US" sz="1400" dirty="0" err="1">
                <a:solidFill>
                  <a:srgbClr val="0C2A52"/>
                </a:solidFill>
              </a:rPr>
              <a:t>nilai</a:t>
            </a:r>
            <a:r>
              <a:rPr lang="en-US" sz="1400" dirty="0">
                <a:solidFill>
                  <a:srgbClr val="0C2A52"/>
                </a:solidFill>
              </a:rPr>
              <a:t> </a:t>
            </a:r>
            <a:endParaRPr lang="id-ID" sz="1400" b="1" dirty="0">
              <a:solidFill>
                <a:srgbClr val="0C2A52"/>
              </a:solidFill>
            </a:endParaRPr>
          </a:p>
          <a:p>
            <a:pPr algn="ctr"/>
            <a:r>
              <a:rPr lang="id-ID" sz="1400" b="1" dirty="0">
                <a:solidFill>
                  <a:srgbClr val="FF0000"/>
                </a:solidFill>
              </a:rPr>
              <a:t>signifikansi &lt;</a:t>
            </a:r>
            <a:r>
              <a:rPr lang="en-US" sz="1400" b="1" dirty="0">
                <a:solidFill>
                  <a:srgbClr val="FF0000"/>
                </a:solidFill>
              </a:rPr>
              <a:t> 0</a:t>
            </a:r>
            <a:r>
              <a:rPr lang="id-ID" sz="1400" b="1" dirty="0">
                <a:solidFill>
                  <a:srgbClr val="FF0000"/>
                </a:solidFill>
              </a:rPr>
              <a:t>,0</a:t>
            </a:r>
            <a:r>
              <a:rPr lang="en-US" sz="1400" b="1" dirty="0">
                <a:solidFill>
                  <a:srgbClr val="FF0000"/>
                </a:solidFill>
              </a:rPr>
              <a:t>5</a:t>
            </a:r>
            <a:endParaRPr lang="en-US" sz="1400" b="1" dirty="0">
              <a:solidFill>
                <a:srgbClr val="0C2A52"/>
              </a:solidFill>
            </a:endParaRPr>
          </a:p>
        </p:txBody>
      </p:sp>
      <p:cxnSp>
        <p:nvCxnSpPr>
          <p:cNvPr id="25" name="Elbow Connector 24"/>
          <p:cNvCxnSpPr>
            <a:endCxn id="23" idx="0"/>
          </p:cNvCxnSpPr>
          <p:nvPr/>
        </p:nvCxnSpPr>
        <p:spPr>
          <a:xfrm>
            <a:off x="7350832" y="1721922"/>
            <a:ext cx="847725" cy="451264"/>
          </a:xfrm>
          <a:prstGeom prst="bentConnector2">
            <a:avLst/>
          </a:prstGeom>
          <a:ln w="2857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Judul 1">
            <a:extLst>
              <a:ext uri="{FF2B5EF4-FFF2-40B4-BE49-F238E27FC236}">
                <a16:creationId xmlns:a16="http://schemas.microsoft.com/office/drawing/2014/main" id="{3390DEF5-9666-46B9-B831-88B32E8ED98B}"/>
              </a:ext>
            </a:extLst>
          </p:cNvPr>
          <p:cNvSpPr txBox="1">
            <a:spLocks/>
          </p:cNvSpPr>
          <p:nvPr/>
        </p:nvSpPr>
        <p:spPr>
          <a:xfrm>
            <a:off x="2261793" y="81533"/>
            <a:ext cx="6822831" cy="89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d-ID" sz="3600" dirty="0">
                <a:solidFill>
                  <a:srgbClr val="F1F1F1"/>
                </a:solidFill>
                <a:latin typeface="Caviar Dreams" panose="020B0402020204020504" charset="0"/>
              </a:rPr>
              <a:t>VALIDITAS </a:t>
            </a:r>
            <a:r>
              <a:rPr lang="id-ID" sz="3600" dirty="0">
                <a:solidFill>
                  <a:schemeClr val="bg1">
                    <a:lumMod val="50000"/>
                  </a:schemeClr>
                </a:solidFill>
                <a:latin typeface="Caviar Dreams" panose="020B0402020204020504" charset="0"/>
              </a:rPr>
              <a:t>&amp; RELIABILITAS</a:t>
            </a:r>
            <a:endParaRPr lang="en-US" sz="3600" dirty="0">
              <a:solidFill>
                <a:schemeClr val="bg1">
                  <a:lumMod val="50000"/>
                </a:schemeClr>
              </a:solidFill>
              <a:latin typeface="Caviar Dreams" panose="020B040202020402050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2519264" y="997015"/>
            <a:ext cx="2052000" cy="54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Rectangle 14">
            <a:extLst>
              <a:ext uri="{FF2B5EF4-FFF2-40B4-BE49-F238E27FC236}">
                <a16:creationId xmlns:a16="http://schemas.microsoft.com/office/drawing/2014/main" id="{58C4272E-E961-4B0C-A1BA-93E455AEDDD0}"/>
              </a:ext>
            </a:extLst>
          </p:cNvPr>
          <p:cNvSpPr/>
          <p:nvPr/>
        </p:nvSpPr>
        <p:spPr>
          <a:xfrm>
            <a:off x="4809195" y="997015"/>
            <a:ext cx="2052000" cy="5400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3" name="Rectangle 15">
            <a:extLst>
              <a:ext uri="{FF2B5EF4-FFF2-40B4-BE49-F238E27FC236}">
                <a16:creationId xmlns:a16="http://schemas.microsoft.com/office/drawing/2014/main" id="{C28A3C98-A04F-4DE3-AF72-4BC057F510BC}"/>
              </a:ext>
            </a:extLst>
          </p:cNvPr>
          <p:cNvSpPr/>
          <p:nvPr/>
        </p:nvSpPr>
        <p:spPr>
          <a:xfrm>
            <a:off x="7089372" y="997015"/>
            <a:ext cx="2052000" cy="5400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05EB68E-4DFE-3D14-CF63-D7CE3050893B}"/>
              </a:ext>
            </a:extLst>
          </p:cNvPr>
          <p:cNvGrpSpPr/>
          <p:nvPr/>
        </p:nvGrpSpPr>
        <p:grpSpPr>
          <a:xfrm>
            <a:off x="258276" y="333579"/>
            <a:ext cx="576000" cy="576000"/>
            <a:chOff x="7089991" y="60903"/>
            <a:chExt cx="691344" cy="652843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3E97C73-336B-2B2B-A0DE-3CA09F71A59C}"/>
                </a:ext>
              </a:extLst>
            </p:cNvPr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2" descr="C:\Users\New\Desktop\1280px-Lambang_Badan_Pusat_Statistik_(BPS)_Indonesia.svg.png">
              <a:extLst>
                <a:ext uri="{FF2B5EF4-FFF2-40B4-BE49-F238E27FC236}">
                  <a16:creationId xmlns:a16="http://schemas.microsoft.com/office/drawing/2014/main" id="{47A2B47F-9B24-243E-B9BB-ABC1F6F58FE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97A331E-CFA2-E85C-ABF2-C1C1A8A457D0}"/>
              </a:ext>
            </a:extLst>
          </p:cNvPr>
          <p:cNvGrpSpPr/>
          <p:nvPr/>
        </p:nvGrpSpPr>
        <p:grpSpPr>
          <a:xfrm>
            <a:off x="1041320" y="343682"/>
            <a:ext cx="576000" cy="576000"/>
            <a:chOff x="7918832" y="67818"/>
            <a:chExt cx="708801" cy="67708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BFE7E54C-3222-7457-810D-3566CD3DC59A}"/>
                </a:ext>
              </a:extLst>
            </p:cNvPr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70AB70C2-0B76-5D70-7B2E-CB23F41E0F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11499" y="142484"/>
              <a:ext cx="523466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2058233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ambar 13">
            <a:extLst>
              <a:ext uri="{FF2B5EF4-FFF2-40B4-BE49-F238E27FC236}">
                <a16:creationId xmlns:a16="http://schemas.microsoft.com/office/drawing/2014/main" id="{5F60B30B-872F-4FF5-9577-27B19A143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13" name="AutoShape 2" descr="Hasil gambar untuk bencana hidrometeorologi banjir tanah longsor kartu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0" y="1"/>
            <a:ext cx="1971303" cy="172212"/>
          </a:xfrm>
          <a:prstGeom prst="rect">
            <a:avLst/>
          </a:prstGeom>
          <a:solidFill>
            <a:srgbClr val="0C2A52"/>
          </a:solidFill>
          <a:ln>
            <a:solidFill>
              <a:srgbClr val="0C2A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2060" name="Picture 1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8" r="45009" b="22766"/>
          <a:stretch/>
        </p:blipFill>
        <p:spPr bwMode="auto">
          <a:xfrm>
            <a:off x="307975" y="1423672"/>
            <a:ext cx="3672000" cy="3780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1" t="29506" r="29068" b="28100"/>
          <a:stretch/>
        </p:blipFill>
        <p:spPr bwMode="auto">
          <a:xfrm>
            <a:off x="4572001" y="1423672"/>
            <a:ext cx="3240000" cy="1895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8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61" t="23064" r="33460" b="21339"/>
          <a:stretch/>
        </p:blipFill>
        <p:spPr bwMode="auto">
          <a:xfrm>
            <a:off x="5616001" y="3429587"/>
            <a:ext cx="2196000" cy="2153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円/楕円 6"/>
          <p:cNvSpPr/>
          <p:nvPr/>
        </p:nvSpPr>
        <p:spPr>
          <a:xfrm>
            <a:off x="242125" y="1228683"/>
            <a:ext cx="432000" cy="432000"/>
          </a:xfrm>
          <a:prstGeom prst="ellipse">
            <a:avLst/>
          </a:prstGeom>
          <a:solidFill>
            <a:srgbClr val="FFC000"/>
          </a:solidFill>
          <a:ln w="5715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id-ID" altLang="ja-JP" sz="2200" b="1" dirty="0">
                <a:solidFill>
                  <a:srgbClr val="0C2A52"/>
                </a:solidFill>
                <a:latin typeface="Caviar Dreams" panose="020B0604020202020204" charset="0"/>
              </a:rPr>
              <a:t>1</a:t>
            </a:r>
            <a:endParaRPr kumimoji="1" lang="ja-JP" altLang="en-US" sz="2200" b="1" dirty="0">
              <a:solidFill>
                <a:srgbClr val="0C2A52"/>
              </a:solidFill>
              <a:latin typeface="Caviar Dreams" panose="020B0604020202020204" charset="0"/>
            </a:endParaRPr>
          </a:p>
        </p:txBody>
      </p:sp>
      <p:sp>
        <p:nvSpPr>
          <p:cNvPr id="23" name="円/楕円 6"/>
          <p:cNvSpPr/>
          <p:nvPr/>
        </p:nvSpPr>
        <p:spPr>
          <a:xfrm>
            <a:off x="4356001" y="1228683"/>
            <a:ext cx="432000" cy="432000"/>
          </a:xfrm>
          <a:prstGeom prst="ellipse">
            <a:avLst/>
          </a:prstGeom>
          <a:solidFill>
            <a:srgbClr val="FFC000"/>
          </a:solidFill>
          <a:ln w="5715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id-ID" altLang="ja-JP" sz="2200" b="1" dirty="0">
                <a:solidFill>
                  <a:srgbClr val="0C2A52"/>
                </a:solidFill>
                <a:latin typeface="Caviar Dreams" panose="020B0604020202020204" charset="0"/>
              </a:rPr>
              <a:t>2</a:t>
            </a:r>
            <a:endParaRPr kumimoji="1" lang="ja-JP" altLang="en-US" sz="2200" b="1" dirty="0">
              <a:solidFill>
                <a:srgbClr val="0C2A52"/>
              </a:solidFill>
              <a:latin typeface="Caviar Dreams" panose="020B0604020202020204" charset="0"/>
            </a:endParaRPr>
          </a:p>
        </p:txBody>
      </p:sp>
      <p:sp>
        <p:nvSpPr>
          <p:cNvPr id="24" name="Rounded Rectangle 23"/>
          <p:cNvSpPr/>
          <p:nvPr/>
        </p:nvSpPr>
        <p:spPr>
          <a:xfrm>
            <a:off x="4715351" y="1828800"/>
            <a:ext cx="1008000" cy="828000"/>
          </a:xfrm>
          <a:prstGeom prst="roundRect">
            <a:avLst>
              <a:gd name="adj" fmla="val 10483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5723351" y="2235421"/>
            <a:ext cx="324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7284098" y="1672558"/>
            <a:ext cx="432000" cy="144000"/>
          </a:xfrm>
          <a:prstGeom prst="roundRect">
            <a:avLst>
              <a:gd name="adj" fmla="val 10483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円/楕円 6"/>
          <p:cNvSpPr/>
          <p:nvPr/>
        </p:nvSpPr>
        <p:spPr>
          <a:xfrm>
            <a:off x="5280882" y="3342348"/>
            <a:ext cx="432000" cy="432000"/>
          </a:xfrm>
          <a:prstGeom prst="ellipse">
            <a:avLst/>
          </a:prstGeom>
          <a:solidFill>
            <a:srgbClr val="FFC000"/>
          </a:solidFill>
          <a:ln w="57150" cmpd="sng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id-ID" altLang="ja-JP" sz="2200" b="1" dirty="0">
                <a:solidFill>
                  <a:srgbClr val="0C2A52"/>
                </a:solidFill>
                <a:latin typeface="Caviar Dreams" panose="020B0604020202020204" charset="0"/>
              </a:rPr>
              <a:t>3</a:t>
            </a:r>
            <a:endParaRPr kumimoji="1" lang="ja-JP" altLang="en-US" sz="2200" b="1" dirty="0">
              <a:solidFill>
                <a:srgbClr val="0C2A52"/>
              </a:solidFill>
              <a:latin typeface="Caviar Dreams" panose="020B0604020202020204" charset="0"/>
            </a:endParaRPr>
          </a:p>
        </p:txBody>
      </p:sp>
      <p:cxnSp>
        <p:nvCxnSpPr>
          <p:cNvPr id="17" name="Elbow Connector 16"/>
          <p:cNvCxnSpPr/>
          <p:nvPr/>
        </p:nvCxnSpPr>
        <p:spPr>
          <a:xfrm>
            <a:off x="7706463" y="1744558"/>
            <a:ext cx="108000" cy="2268000"/>
          </a:xfrm>
          <a:prstGeom prst="bentConnector3">
            <a:avLst>
              <a:gd name="adj1" fmla="val 561635"/>
            </a:avLst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5711474" y="3952433"/>
            <a:ext cx="684000" cy="144000"/>
          </a:xfrm>
          <a:prstGeom prst="roundRect">
            <a:avLst>
              <a:gd name="adj" fmla="val 10483"/>
            </a:avLst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3984501" y="2224426"/>
            <a:ext cx="576000" cy="0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Judul 1">
            <a:extLst>
              <a:ext uri="{FF2B5EF4-FFF2-40B4-BE49-F238E27FC236}">
                <a16:creationId xmlns:a16="http://schemas.microsoft.com/office/drawing/2014/main" id="{3390DEF5-9666-46B9-B831-88B32E8ED98B}"/>
              </a:ext>
            </a:extLst>
          </p:cNvPr>
          <p:cNvSpPr txBox="1">
            <a:spLocks/>
          </p:cNvSpPr>
          <p:nvPr/>
        </p:nvSpPr>
        <p:spPr>
          <a:xfrm>
            <a:off x="2261793" y="81533"/>
            <a:ext cx="6822831" cy="89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d-ID" sz="3600" dirty="0">
                <a:solidFill>
                  <a:schemeClr val="bg1">
                    <a:lumMod val="50000"/>
                  </a:schemeClr>
                </a:solidFill>
                <a:latin typeface="Caviar Dreams" panose="020B0402020204020504" charset="0"/>
              </a:rPr>
              <a:t>VALIDITAS &amp; </a:t>
            </a:r>
            <a:r>
              <a:rPr lang="id-ID" sz="3600" dirty="0">
                <a:solidFill>
                  <a:srgbClr val="F1F1F1"/>
                </a:solidFill>
                <a:latin typeface="Caviar Dreams" panose="020B0402020204020504" charset="0"/>
              </a:rPr>
              <a:t>RELIABILITAS</a:t>
            </a:r>
            <a:endParaRPr lang="en-US" sz="3600" dirty="0">
              <a:solidFill>
                <a:srgbClr val="F1F1F1"/>
              </a:solidFill>
              <a:latin typeface="Caviar Dreams" panose="020B040202020402050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2519264" y="997015"/>
            <a:ext cx="2052000" cy="54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Rectangle 14">
            <a:extLst>
              <a:ext uri="{FF2B5EF4-FFF2-40B4-BE49-F238E27FC236}">
                <a16:creationId xmlns:a16="http://schemas.microsoft.com/office/drawing/2014/main" id="{58C4272E-E961-4B0C-A1BA-93E455AEDDD0}"/>
              </a:ext>
            </a:extLst>
          </p:cNvPr>
          <p:cNvSpPr/>
          <p:nvPr/>
        </p:nvSpPr>
        <p:spPr>
          <a:xfrm>
            <a:off x="4809195" y="997015"/>
            <a:ext cx="2052000" cy="5400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Rectangle 15">
            <a:extLst>
              <a:ext uri="{FF2B5EF4-FFF2-40B4-BE49-F238E27FC236}">
                <a16:creationId xmlns:a16="http://schemas.microsoft.com/office/drawing/2014/main" id="{C28A3C98-A04F-4DE3-AF72-4BC057F510BC}"/>
              </a:ext>
            </a:extLst>
          </p:cNvPr>
          <p:cNvSpPr/>
          <p:nvPr/>
        </p:nvSpPr>
        <p:spPr>
          <a:xfrm>
            <a:off x="7089372" y="997015"/>
            <a:ext cx="2052000" cy="5400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E29316D-9073-DBBE-12C3-B38053BB57D2}"/>
              </a:ext>
            </a:extLst>
          </p:cNvPr>
          <p:cNvGrpSpPr/>
          <p:nvPr/>
        </p:nvGrpSpPr>
        <p:grpSpPr>
          <a:xfrm>
            <a:off x="258276" y="333579"/>
            <a:ext cx="576000" cy="576000"/>
            <a:chOff x="7089991" y="60903"/>
            <a:chExt cx="691344" cy="652843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0A54F6F4-ABCE-3EAD-2ABD-9F1A84CA10E4}"/>
                </a:ext>
              </a:extLst>
            </p:cNvPr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2" descr="C:\Users\New\Desktop\1280px-Lambang_Badan_Pusat_Statistik_(BPS)_Indonesia.svg.png">
              <a:extLst>
                <a:ext uri="{FF2B5EF4-FFF2-40B4-BE49-F238E27FC236}">
                  <a16:creationId xmlns:a16="http://schemas.microsoft.com/office/drawing/2014/main" id="{252A0CCB-D21B-0626-F5B8-8485AECB5E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4944A56-0309-9CD0-720C-565879D1BDB5}"/>
              </a:ext>
            </a:extLst>
          </p:cNvPr>
          <p:cNvGrpSpPr/>
          <p:nvPr/>
        </p:nvGrpSpPr>
        <p:grpSpPr>
          <a:xfrm>
            <a:off x="1041320" y="343682"/>
            <a:ext cx="576000" cy="576000"/>
            <a:chOff x="7918832" y="67818"/>
            <a:chExt cx="708801" cy="677083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76D9BAA-2CC1-7C19-5781-E5F0C6F2C433}"/>
                </a:ext>
              </a:extLst>
            </p:cNvPr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2">
              <a:extLst>
                <a:ext uri="{FF2B5EF4-FFF2-40B4-BE49-F238E27FC236}">
                  <a16:creationId xmlns:a16="http://schemas.microsoft.com/office/drawing/2014/main" id="{A7383390-F704-E9E0-F2F2-54433C796A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11499" y="142484"/>
              <a:ext cx="523466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12591877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ambar 13">
            <a:extLst>
              <a:ext uri="{FF2B5EF4-FFF2-40B4-BE49-F238E27FC236}">
                <a16:creationId xmlns:a16="http://schemas.microsoft.com/office/drawing/2014/main" id="{5F60B30B-872F-4FF5-9577-27B19A143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13" name="AutoShape 2" descr="Hasil gambar untuk bencana hidrometeorologi banjir tanah longsor kartu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6" descr="Hasil gambar untuk longsor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0" y="1"/>
            <a:ext cx="1971303" cy="172212"/>
          </a:xfrm>
          <a:prstGeom prst="rect">
            <a:avLst/>
          </a:prstGeom>
          <a:solidFill>
            <a:srgbClr val="0C2A52"/>
          </a:solidFill>
          <a:ln>
            <a:solidFill>
              <a:srgbClr val="0C2A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04" t="69119" r="69193" b="19312"/>
          <a:stretch/>
        </p:blipFill>
        <p:spPr bwMode="auto">
          <a:xfrm>
            <a:off x="1176300" y="1652820"/>
            <a:ext cx="4394788" cy="2086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Oval 2"/>
          <p:cNvSpPr/>
          <p:nvPr/>
        </p:nvSpPr>
        <p:spPr>
          <a:xfrm>
            <a:off x="2654756" y="3083742"/>
            <a:ext cx="909587" cy="44274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ular Callout 10"/>
          <p:cNvSpPr/>
          <p:nvPr/>
        </p:nvSpPr>
        <p:spPr>
          <a:xfrm>
            <a:off x="1838524" y="3892007"/>
            <a:ext cx="2540124" cy="374571"/>
          </a:xfrm>
          <a:prstGeom prst="wedgeRoundRectCallout">
            <a:avLst>
              <a:gd name="adj1" fmla="val -7743"/>
              <a:gd name="adj2" fmla="val -124552"/>
              <a:gd name="adj3" fmla="val 16667"/>
            </a:avLst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algn="ctr"/>
            <a:r>
              <a:rPr lang="id-ID" sz="1600" dirty="0">
                <a:solidFill>
                  <a:srgbClr val="0C2A52"/>
                </a:solidFill>
              </a:rPr>
              <a:t>N</a:t>
            </a:r>
            <a:r>
              <a:rPr lang="en-US" sz="1600" dirty="0" err="1">
                <a:solidFill>
                  <a:srgbClr val="0C2A52"/>
                </a:solidFill>
              </a:rPr>
              <a:t>ilai</a:t>
            </a:r>
            <a:r>
              <a:rPr lang="en-US" sz="1600" dirty="0">
                <a:solidFill>
                  <a:srgbClr val="0C2A52"/>
                </a:solidFill>
              </a:rPr>
              <a:t> </a:t>
            </a:r>
            <a:r>
              <a:rPr lang="en-US" sz="1600" i="1" dirty="0">
                <a:solidFill>
                  <a:srgbClr val="0C2A52"/>
                </a:solidFill>
              </a:rPr>
              <a:t>Cronbach’s Alpha </a:t>
            </a:r>
            <a:r>
              <a:rPr lang="en-US" sz="1600" dirty="0">
                <a:solidFill>
                  <a:srgbClr val="0C2A52"/>
                </a:solidFill>
              </a:rPr>
              <a:t>&gt; 0,</a:t>
            </a:r>
            <a:r>
              <a:rPr lang="id-ID" sz="1600" dirty="0">
                <a:solidFill>
                  <a:srgbClr val="0C2A52"/>
                </a:solidFill>
              </a:rPr>
              <a:t>7</a:t>
            </a:r>
            <a:endParaRPr lang="en-US" sz="1600" dirty="0">
              <a:solidFill>
                <a:srgbClr val="0C2A52"/>
              </a:solidFill>
            </a:endParaRPr>
          </a:p>
        </p:txBody>
      </p:sp>
      <p:sp>
        <p:nvSpPr>
          <p:cNvPr id="23" name="Oval 22"/>
          <p:cNvSpPr/>
          <p:nvPr/>
        </p:nvSpPr>
        <p:spPr>
          <a:xfrm>
            <a:off x="4522443" y="3099674"/>
            <a:ext cx="828000" cy="3960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ular Callout 25"/>
          <p:cNvSpPr/>
          <p:nvPr/>
        </p:nvSpPr>
        <p:spPr>
          <a:xfrm>
            <a:off x="5805152" y="2766507"/>
            <a:ext cx="2540124" cy="1191816"/>
          </a:xfrm>
          <a:prstGeom prst="wedgeRoundRectCallout">
            <a:avLst>
              <a:gd name="adj1" fmla="val -65714"/>
              <a:gd name="adj2" fmla="val -6252"/>
              <a:gd name="adj3" fmla="val 16667"/>
            </a:avLst>
          </a:prstGeom>
          <a:solidFill>
            <a:srgbClr val="FFC000"/>
          </a:solidFill>
        </p:spPr>
        <p:txBody>
          <a:bodyPr wrap="square">
            <a:spAutoFit/>
          </a:bodyPr>
          <a:lstStyle/>
          <a:p>
            <a:pPr algn="ctr"/>
            <a:r>
              <a:rPr lang="id-ID" sz="1600" dirty="0">
                <a:solidFill>
                  <a:srgbClr val="0C2A52"/>
                </a:solidFill>
              </a:rPr>
              <a:t>Ada </a:t>
            </a:r>
            <a:r>
              <a:rPr lang="id-ID" sz="1600" b="1" dirty="0">
                <a:solidFill>
                  <a:srgbClr val="0C2A52"/>
                </a:solidFill>
              </a:rPr>
              <a:t>64 item pertanyaan </a:t>
            </a:r>
            <a:r>
              <a:rPr lang="id-ID" sz="1600" dirty="0">
                <a:solidFill>
                  <a:srgbClr val="0C2A52"/>
                </a:solidFill>
              </a:rPr>
              <a:t>pada pengujian ini setelah item ke-8 dan ke-23 dikeluarkan</a:t>
            </a:r>
            <a:endParaRPr lang="en-US" sz="1600" dirty="0">
              <a:solidFill>
                <a:srgbClr val="0C2A52"/>
              </a:solidFill>
            </a:endParaRPr>
          </a:p>
        </p:txBody>
      </p:sp>
      <p:sp>
        <p:nvSpPr>
          <p:cNvPr id="29" name="Judul 1">
            <a:extLst>
              <a:ext uri="{FF2B5EF4-FFF2-40B4-BE49-F238E27FC236}">
                <a16:creationId xmlns:a16="http://schemas.microsoft.com/office/drawing/2014/main" id="{3390DEF5-9666-46B9-B831-88B32E8ED98B}"/>
              </a:ext>
            </a:extLst>
          </p:cNvPr>
          <p:cNvSpPr txBox="1">
            <a:spLocks/>
          </p:cNvSpPr>
          <p:nvPr/>
        </p:nvSpPr>
        <p:spPr>
          <a:xfrm>
            <a:off x="2261793" y="81533"/>
            <a:ext cx="6822831" cy="89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d-ID" sz="3600" dirty="0">
                <a:solidFill>
                  <a:schemeClr val="bg1">
                    <a:lumMod val="50000"/>
                  </a:schemeClr>
                </a:solidFill>
                <a:latin typeface="Caviar Dreams" panose="020B0402020204020504" charset="0"/>
              </a:rPr>
              <a:t>VALIDITAS &amp; </a:t>
            </a:r>
            <a:r>
              <a:rPr lang="id-ID" sz="3600" dirty="0">
                <a:solidFill>
                  <a:srgbClr val="F1F1F1"/>
                </a:solidFill>
                <a:latin typeface="Caviar Dreams" panose="020B0402020204020504" charset="0"/>
              </a:rPr>
              <a:t>RELIABILITAS</a:t>
            </a:r>
            <a:endParaRPr lang="en-US" sz="3600" dirty="0">
              <a:solidFill>
                <a:srgbClr val="F1F1F1"/>
              </a:solidFill>
              <a:latin typeface="Caviar Dreams" panose="020B040202020402050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2519264" y="997015"/>
            <a:ext cx="2052000" cy="54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1" name="Rectangle 14">
            <a:extLst>
              <a:ext uri="{FF2B5EF4-FFF2-40B4-BE49-F238E27FC236}">
                <a16:creationId xmlns:a16="http://schemas.microsoft.com/office/drawing/2014/main" id="{58C4272E-E961-4B0C-A1BA-93E455AEDDD0}"/>
              </a:ext>
            </a:extLst>
          </p:cNvPr>
          <p:cNvSpPr/>
          <p:nvPr/>
        </p:nvSpPr>
        <p:spPr>
          <a:xfrm>
            <a:off x="4809195" y="997015"/>
            <a:ext cx="2052000" cy="5400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28A3C98-A04F-4DE3-AF72-4BC057F510BC}"/>
              </a:ext>
            </a:extLst>
          </p:cNvPr>
          <p:cNvSpPr/>
          <p:nvPr/>
        </p:nvSpPr>
        <p:spPr>
          <a:xfrm>
            <a:off x="7089372" y="997015"/>
            <a:ext cx="2052000" cy="5400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BB940E-DA62-36EC-D01B-3B5C8B921466}"/>
              </a:ext>
            </a:extLst>
          </p:cNvPr>
          <p:cNvGrpSpPr/>
          <p:nvPr/>
        </p:nvGrpSpPr>
        <p:grpSpPr>
          <a:xfrm>
            <a:off x="258276" y="333579"/>
            <a:ext cx="576000" cy="576000"/>
            <a:chOff x="7089991" y="60903"/>
            <a:chExt cx="691344" cy="65284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8E5CF95-6BC4-BCB7-C054-BD2ADD5CA8F2}"/>
                </a:ext>
              </a:extLst>
            </p:cNvPr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C:\Users\New\Desktop\1280px-Lambang_Badan_Pusat_Statistik_(BPS)_Indonesia.svg.png">
              <a:extLst>
                <a:ext uri="{FF2B5EF4-FFF2-40B4-BE49-F238E27FC236}">
                  <a16:creationId xmlns:a16="http://schemas.microsoft.com/office/drawing/2014/main" id="{4B71D6F8-78E9-B632-A4DC-90684B1F30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FD833DA-F2BE-2DA4-7D2E-AA365BBCDFCD}"/>
              </a:ext>
            </a:extLst>
          </p:cNvPr>
          <p:cNvGrpSpPr/>
          <p:nvPr/>
        </p:nvGrpSpPr>
        <p:grpSpPr>
          <a:xfrm>
            <a:off x="1041320" y="343682"/>
            <a:ext cx="576000" cy="576000"/>
            <a:chOff x="7918832" y="67818"/>
            <a:chExt cx="708801" cy="67708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96378D9-7A55-A179-C86B-D0748A0CFA6F}"/>
                </a:ext>
              </a:extLst>
            </p:cNvPr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3" name="Picture 2">
              <a:extLst>
                <a:ext uri="{FF2B5EF4-FFF2-40B4-BE49-F238E27FC236}">
                  <a16:creationId xmlns:a16="http://schemas.microsoft.com/office/drawing/2014/main" id="{05F1C15C-CB6D-DF49-EB93-268F6216DD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11499" y="142484"/>
              <a:ext cx="523466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8571956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C2A5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54250" y="2302115"/>
            <a:ext cx="56824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6600" b="1" dirty="0">
                <a:solidFill>
                  <a:schemeClr val="bg1"/>
                </a:solidFill>
                <a:latin typeface="Caviar Dreams" panose="020B0604020202020204" charset="0"/>
              </a:rPr>
              <a:t>TERIMA KASIH</a:t>
            </a:r>
            <a:endParaRPr lang="en-US" sz="6600" b="1" dirty="0">
              <a:solidFill>
                <a:schemeClr val="bg1"/>
              </a:solidFill>
              <a:latin typeface="Caviar Dreams" panose="020B060402020202020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2424113"/>
            <a:ext cx="1543792" cy="864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7600208" y="2424113"/>
            <a:ext cx="1543792" cy="8640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843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0160" y="1783"/>
            <a:ext cx="9144000" cy="5711434"/>
            <a:chOff x="-10160" y="1783"/>
            <a:chExt cx="9144000" cy="5711434"/>
          </a:xfrm>
        </p:grpSpPr>
        <p:pic>
          <p:nvPicPr>
            <p:cNvPr id="5" name="Gambar 4">
              <a:extLst>
                <a:ext uri="{FF2B5EF4-FFF2-40B4-BE49-F238E27FC236}">
                  <a16:creationId xmlns:a16="http://schemas.microsoft.com/office/drawing/2014/main" id="{1C92679D-380B-43DE-BD8B-599605CA67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0160" y="1783"/>
              <a:ext cx="9144000" cy="5711434"/>
            </a:xfrm>
            <a:prstGeom prst="rect">
              <a:avLst/>
            </a:prstGeom>
            <a:solidFill>
              <a:srgbClr val="F1F1F1"/>
            </a:solidFill>
          </p:spPr>
        </p:pic>
        <p:sp>
          <p:nvSpPr>
            <p:cNvPr id="6" name="Rectangle 5"/>
            <p:cNvSpPr/>
            <p:nvPr/>
          </p:nvSpPr>
          <p:spPr>
            <a:xfrm>
              <a:off x="-10160" y="3423920"/>
              <a:ext cx="6248400" cy="2289297"/>
            </a:xfrm>
            <a:prstGeom prst="rect">
              <a:avLst/>
            </a:prstGeom>
            <a:solidFill>
              <a:srgbClr val="F1F1F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8" name="Rectangle 27"/>
          <p:cNvSpPr/>
          <p:nvPr/>
        </p:nvSpPr>
        <p:spPr>
          <a:xfrm>
            <a:off x="6019800" y="89334"/>
            <a:ext cx="3124200" cy="1426582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6841864" y="-180488"/>
            <a:ext cx="2008038" cy="1001565"/>
          </a:xfrm>
          <a:prstGeom prst="roundRect">
            <a:avLst>
              <a:gd name="adj" fmla="val 24048"/>
            </a:avLst>
          </a:prstGeom>
          <a:solidFill>
            <a:srgbClr val="0C2A5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 Placeholder 4"/>
          <p:cNvSpPr txBox="1">
            <a:spLocks/>
          </p:cNvSpPr>
          <p:nvPr/>
        </p:nvSpPr>
        <p:spPr>
          <a:xfrm>
            <a:off x="624576" y="4466514"/>
            <a:ext cx="8134020" cy="373115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d-ID" dirty="0">
              <a:solidFill>
                <a:srgbClr val="565354"/>
              </a:solidFill>
              <a:latin typeface="Caviar Dreams" panose="020B0402020204020504" pitchFamily="34" charset="0"/>
            </a:endParaRPr>
          </a:p>
        </p:txBody>
      </p:sp>
      <p:sp>
        <p:nvSpPr>
          <p:cNvPr id="38" name="Title 3"/>
          <p:cNvSpPr txBox="1">
            <a:spLocks/>
          </p:cNvSpPr>
          <p:nvPr/>
        </p:nvSpPr>
        <p:spPr>
          <a:xfrm>
            <a:off x="624576" y="1401259"/>
            <a:ext cx="8134020" cy="2960643"/>
          </a:xfrm>
          <a:prstGeom prst="rect">
            <a:avLst/>
          </a:prstGeom>
          <a:solidFill>
            <a:srgbClr val="0C2A52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6600" b="1" dirty="0">
                <a:solidFill>
                  <a:srgbClr val="FFC000"/>
                </a:solidFill>
                <a:latin typeface="Caviar Dreams" panose="020B0402020204020504" pitchFamily="34" charset="0"/>
              </a:rPr>
              <a:t>ANALISIS VALIDITAS &amp; RELIABILITAS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4FE7D72-0451-4DB4-80AF-8D8327ABD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2</a:t>
            </a:fld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7089991" y="60903"/>
            <a:ext cx="691344" cy="652843"/>
            <a:chOff x="7089991" y="60903"/>
            <a:chExt cx="691344" cy="652843"/>
          </a:xfrm>
        </p:grpSpPr>
        <p:sp>
          <p:nvSpPr>
            <p:cNvPr id="17" name="Oval 16"/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 descr="C:\Users\New\Desktop\1280px-Lambang_Badan_Pusat_Statistik_(BPS)_Indonesia.svg.p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/>
          <p:cNvGrpSpPr/>
          <p:nvPr/>
        </p:nvGrpSpPr>
        <p:grpSpPr>
          <a:xfrm>
            <a:off x="7918832" y="36663"/>
            <a:ext cx="708801" cy="677083"/>
            <a:chOff x="7918832" y="67818"/>
            <a:chExt cx="708801" cy="677083"/>
          </a:xfrm>
        </p:grpSpPr>
        <p:sp>
          <p:nvSpPr>
            <p:cNvPr id="20" name="Oval 19"/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23211" y="142484"/>
              <a:ext cx="500041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16817986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7" grpId="0" animBg="1"/>
      <p:bldP spid="3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2"/>
          <p:cNvSpPr>
            <a:spLocks noGrp="1"/>
          </p:cNvSpPr>
          <p:nvPr/>
        </p:nvSpPr>
        <p:spPr>
          <a:xfrm>
            <a:off x="437273" y="2926590"/>
            <a:ext cx="2497259" cy="5023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id-ID" sz="1600" b="1" dirty="0">
                <a:solidFill>
                  <a:srgbClr val="2A1A00"/>
                </a:solidFill>
                <a:latin typeface="Caviar Dreams" panose="020B0604020202020204" charset="0"/>
              </a:rPr>
              <a:t>TAHAP PERENCANAAN</a:t>
            </a:r>
            <a:endParaRPr lang="en-US" sz="1600" dirty="0">
              <a:solidFill>
                <a:srgbClr val="2A1A00"/>
              </a:solidFill>
              <a:latin typeface="Caviar Dreams" panose="020B0604020202020204" charset="0"/>
            </a:endParaRPr>
          </a:p>
        </p:txBody>
      </p:sp>
      <p:sp>
        <p:nvSpPr>
          <p:cNvPr id="36" name="Content Placeholder 2"/>
          <p:cNvSpPr>
            <a:spLocks noGrp="1"/>
          </p:cNvSpPr>
          <p:nvPr/>
        </p:nvSpPr>
        <p:spPr>
          <a:xfrm>
            <a:off x="6323134" y="2926147"/>
            <a:ext cx="2497259" cy="5023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id-ID" sz="1600" b="1" dirty="0">
                <a:solidFill>
                  <a:srgbClr val="2A1A00"/>
                </a:solidFill>
                <a:latin typeface="Caviar Dreams" panose="020B0604020202020204" charset="0"/>
              </a:rPr>
              <a:t>LAPORAN PENELITIAN</a:t>
            </a:r>
            <a:endParaRPr lang="en-US" sz="1600" dirty="0">
              <a:solidFill>
                <a:srgbClr val="2A1A00"/>
              </a:solidFill>
              <a:latin typeface="Caviar Dreams" panose="020B0604020202020204" charset="0"/>
            </a:endParaRPr>
          </a:p>
        </p:txBody>
      </p:sp>
      <p:sp>
        <p:nvSpPr>
          <p:cNvPr id="37" name="Content Placeholder 2"/>
          <p:cNvSpPr>
            <a:spLocks noGrp="1"/>
          </p:cNvSpPr>
          <p:nvPr/>
        </p:nvSpPr>
        <p:spPr>
          <a:xfrm>
            <a:off x="2148872" y="4024949"/>
            <a:ext cx="4993411" cy="5023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id-ID" sz="2400" b="1" dirty="0">
                <a:solidFill>
                  <a:srgbClr val="0C2A52"/>
                </a:solidFill>
                <a:latin typeface="Caviar Dreams" panose="020B0604020202020204" charset="0"/>
              </a:rPr>
              <a:t>TAHAP PELAKSANAAN PENELITIAN</a:t>
            </a:r>
            <a:endParaRPr lang="en-US" sz="2400" dirty="0">
              <a:solidFill>
                <a:srgbClr val="0C2A52"/>
              </a:solidFill>
              <a:latin typeface="Caviar Dreams" panose="020B0604020202020204" charset="0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611150" y="1372958"/>
            <a:ext cx="2182995" cy="1553189"/>
            <a:chOff x="611150" y="1087958"/>
            <a:chExt cx="2182995" cy="1553189"/>
          </a:xfrm>
        </p:grpSpPr>
        <p:grpSp>
          <p:nvGrpSpPr>
            <p:cNvPr id="38" name="Group 37"/>
            <p:cNvGrpSpPr/>
            <p:nvPr/>
          </p:nvGrpSpPr>
          <p:grpSpPr>
            <a:xfrm>
              <a:off x="611150" y="1087958"/>
              <a:ext cx="2182995" cy="1553189"/>
              <a:chOff x="611150" y="1087958"/>
              <a:chExt cx="2182995" cy="1553189"/>
            </a:xfrm>
          </p:grpSpPr>
          <p:cxnSp>
            <p:nvCxnSpPr>
              <p:cNvPr id="6" name="直線コネクタ 5"/>
              <p:cNvCxnSpPr/>
              <p:nvPr/>
            </p:nvCxnSpPr>
            <p:spPr>
              <a:xfrm flipH="1">
                <a:off x="611150" y="2641147"/>
                <a:ext cx="2182995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円/楕円 15"/>
              <p:cNvSpPr/>
              <p:nvPr/>
            </p:nvSpPr>
            <p:spPr>
              <a:xfrm>
                <a:off x="991314" y="1144590"/>
                <a:ext cx="1389179" cy="1389178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81637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63275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244913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326550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408188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4898258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571463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653101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ja-JP" altLang="en-US" sz="1600" b="1"/>
              </a:p>
            </p:txBody>
          </p:sp>
          <p:sp>
            <p:nvSpPr>
              <p:cNvPr id="17" name="涙形 27"/>
              <p:cNvSpPr/>
              <p:nvPr/>
            </p:nvSpPr>
            <p:spPr>
              <a:xfrm rot="5400000">
                <a:off x="859678" y="1087958"/>
                <a:ext cx="396908" cy="396908"/>
              </a:xfrm>
              <a:prstGeom prst="teardrop">
                <a:avLst/>
              </a:prstGeom>
              <a:solidFill>
                <a:schemeClr val="bg2">
                  <a:lumMod val="90000"/>
                </a:schemeClr>
              </a:solidFill>
              <a:ln w="76200" cmpd="sng">
                <a:solidFill>
                  <a:schemeClr val="bg2">
                    <a:lumMod val="75000"/>
                  </a:schemeClr>
                </a:solidFill>
                <a:beve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81637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63275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244913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326550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408188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4898258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571463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653101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ja-JP" altLang="en-US" sz="1600" b="1"/>
              </a:p>
            </p:txBody>
          </p:sp>
          <p:sp>
            <p:nvSpPr>
              <p:cNvPr id="18" name="テキスト ボックス 28"/>
              <p:cNvSpPr txBox="1"/>
              <p:nvPr/>
            </p:nvSpPr>
            <p:spPr>
              <a:xfrm>
                <a:off x="919252" y="1144593"/>
                <a:ext cx="28886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816376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632754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449130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65506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81882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898258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714634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531012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en-US" altLang="ja-JP" sz="1600" b="1" dirty="0"/>
                  <a:t>1</a:t>
                </a:r>
                <a:endParaRPr kumimoji="1" lang="ja-JP" altLang="en-US" sz="1600" b="1" dirty="0"/>
              </a:p>
            </p:txBody>
          </p:sp>
        </p:grpSp>
        <p:sp>
          <p:nvSpPr>
            <p:cNvPr id="39" name="Rounded Rectangle 51">
              <a:extLst>
                <a:ext uri="{FF2B5EF4-FFF2-40B4-BE49-F238E27FC236}">
                  <a16:creationId xmlns:a16="http://schemas.microsoft.com/office/drawing/2014/main" id="{B83253D3-E181-4488-9CD9-39D21527F719}"/>
                </a:ext>
              </a:extLst>
            </p:cNvPr>
            <p:cNvSpPr/>
            <p:nvPr/>
          </p:nvSpPr>
          <p:spPr>
            <a:xfrm rot="16200000" flipH="1">
              <a:off x="1267514" y="1429388"/>
              <a:ext cx="870266" cy="819583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497011" y="1372958"/>
            <a:ext cx="2182995" cy="1553189"/>
            <a:chOff x="6497011" y="1087958"/>
            <a:chExt cx="2182995" cy="1553189"/>
          </a:xfrm>
        </p:grpSpPr>
        <p:grpSp>
          <p:nvGrpSpPr>
            <p:cNvPr id="30" name="Group 29"/>
            <p:cNvGrpSpPr/>
            <p:nvPr/>
          </p:nvGrpSpPr>
          <p:grpSpPr>
            <a:xfrm>
              <a:off x="6497011" y="1087958"/>
              <a:ext cx="2182995" cy="1553189"/>
              <a:chOff x="1678785" y="524082"/>
              <a:chExt cx="3960000" cy="2817519"/>
            </a:xfrm>
          </p:grpSpPr>
          <p:cxnSp>
            <p:nvCxnSpPr>
              <p:cNvPr id="31" name="直線コネクタ 5"/>
              <p:cNvCxnSpPr/>
              <p:nvPr/>
            </p:nvCxnSpPr>
            <p:spPr>
              <a:xfrm flipH="1">
                <a:off x="1678785" y="3341601"/>
                <a:ext cx="3960000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円/楕円 15"/>
              <p:cNvSpPr/>
              <p:nvPr/>
            </p:nvSpPr>
            <p:spPr>
              <a:xfrm>
                <a:off x="2368410" y="626813"/>
                <a:ext cx="2520000" cy="2520000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81637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63275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244913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326550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408188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4898258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571463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653101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ja-JP" altLang="en-US" sz="1600" b="1"/>
              </a:p>
            </p:txBody>
          </p:sp>
          <p:sp>
            <p:nvSpPr>
              <p:cNvPr id="33" name="涙形 27"/>
              <p:cNvSpPr/>
              <p:nvPr/>
            </p:nvSpPr>
            <p:spPr>
              <a:xfrm rot="5400000">
                <a:off x="2129620" y="524082"/>
                <a:ext cx="720000" cy="720000"/>
              </a:xfrm>
              <a:prstGeom prst="teardrop">
                <a:avLst/>
              </a:prstGeom>
              <a:solidFill>
                <a:schemeClr val="bg2">
                  <a:lumMod val="90000"/>
                </a:schemeClr>
              </a:solidFill>
              <a:ln w="76200" cmpd="sng">
                <a:solidFill>
                  <a:schemeClr val="bg2">
                    <a:lumMod val="75000"/>
                  </a:schemeClr>
                </a:solidFill>
                <a:beve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81637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63275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244913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326550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408188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4898258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571463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653101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ja-JP" altLang="en-US" sz="1600" b="1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テキスト ボックス 28"/>
              <p:cNvSpPr txBox="1"/>
              <p:nvPr/>
            </p:nvSpPr>
            <p:spPr>
              <a:xfrm>
                <a:off x="2259230" y="626819"/>
                <a:ext cx="524002" cy="6141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816376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632754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449130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65506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81882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898258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714634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531012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id-ID" altLang="ja-JP" sz="1600" b="1" dirty="0"/>
                  <a:t>3</a:t>
                </a:r>
                <a:endParaRPr kumimoji="1" lang="ja-JP" altLang="en-US" sz="1600" b="1" dirty="0"/>
              </a:p>
            </p:txBody>
          </p:sp>
        </p:grpSp>
        <p:sp>
          <p:nvSpPr>
            <p:cNvPr id="40" name="Rectangle 9">
              <a:extLst>
                <a:ext uri="{FF2B5EF4-FFF2-40B4-BE49-F238E27FC236}">
                  <a16:creationId xmlns:a16="http://schemas.microsoft.com/office/drawing/2014/main" id="{444E6227-4972-4DE6-BEB0-C3FC42991182}"/>
                </a:ext>
              </a:extLst>
            </p:cNvPr>
            <p:cNvSpPr/>
            <p:nvPr/>
          </p:nvSpPr>
          <p:spPr>
            <a:xfrm>
              <a:off x="7250722" y="1538656"/>
              <a:ext cx="642081" cy="601046"/>
            </a:xfrm>
            <a:custGeom>
              <a:avLst/>
              <a:gdLst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833935 w 3239999"/>
                <a:gd name="connsiteY0" fmla="*/ 22 h 3032924"/>
                <a:gd name="connsiteX1" fmla="*/ 1576606 w 3239999"/>
                <a:gd name="connsiteY1" fmla="*/ 402054 h 3032924"/>
                <a:gd name="connsiteX2" fmla="*/ 1576606 w 3239999"/>
                <a:gd name="connsiteY2" fmla="*/ 430441 h 3032924"/>
                <a:gd name="connsiteX3" fmla="*/ 1576606 w 3239999"/>
                <a:gd name="connsiteY3" fmla="*/ 526981 h 3032924"/>
                <a:gd name="connsiteX4" fmla="*/ 1576606 w 3239999"/>
                <a:gd name="connsiteY4" fmla="*/ 2765302 h 3032924"/>
                <a:gd name="connsiteX5" fmla="*/ 378630 w 3239999"/>
                <a:gd name="connsiteY5" fmla="*/ 2472117 h 3032924"/>
                <a:gd name="connsiteX6" fmla="*/ 384918 w 3239999"/>
                <a:gd name="connsiteY6" fmla="*/ 526981 h 3032924"/>
                <a:gd name="connsiteX7" fmla="*/ 239143 w 3239999"/>
                <a:gd name="connsiteY7" fmla="*/ 526981 h 3032924"/>
                <a:gd name="connsiteX8" fmla="*/ 239143 w 3239999"/>
                <a:gd name="connsiteY8" fmla="*/ 2776423 h 3032924"/>
                <a:gd name="connsiteX9" fmla="*/ 1576606 w 3239999"/>
                <a:gd name="connsiteY9" fmla="*/ 2776423 h 3032924"/>
                <a:gd name="connsiteX10" fmla="*/ 1576606 w 3239999"/>
                <a:gd name="connsiteY10" fmla="*/ 2778202 h 3032924"/>
                <a:gd name="connsiteX11" fmla="*/ 1663394 w 3239999"/>
                <a:gd name="connsiteY11" fmla="*/ 2778202 h 3032924"/>
                <a:gd name="connsiteX12" fmla="*/ 1663394 w 3239999"/>
                <a:gd name="connsiteY12" fmla="*/ 2776423 h 3032924"/>
                <a:gd name="connsiteX13" fmla="*/ 3000856 w 3239999"/>
                <a:gd name="connsiteY13" fmla="*/ 2776423 h 3032924"/>
                <a:gd name="connsiteX14" fmla="*/ 3000856 w 3239999"/>
                <a:gd name="connsiteY14" fmla="*/ 526981 h 3032924"/>
                <a:gd name="connsiteX15" fmla="*/ 2855082 w 3239999"/>
                <a:gd name="connsiteY15" fmla="*/ 526981 h 3032924"/>
                <a:gd name="connsiteX16" fmla="*/ 2861369 w 3239999"/>
                <a:gd name="connsiteY16" fmla="*/ 2472117 h 3032924"/>
                <a:gd name="connsiteX17" fmla="*/ 1663394 w 3239999"/>
                <a:gd name="connsiteY17" fmla="*/ 2765302 h 3032924"/>
                <a:gd name="connsiteX18" fmla="*/ 1663394 w 3239999"/>
                <a:gd name="connsiteY18" fmla="*/ 526981 h 3032924"/>
                <a:gd name="connsiteX19" fmla="*/ 1663394 w 3239999"/>
                <a:gd name="connsiteY19" fmla="*/ 430441 h 3032924"/>
                <a:gd name="connsiteX20" fmla="*/ 1663394 w 3239999"/>
                <a:gd name="connsiteY20" fmla="*/ 402054 h 3032924"/>
                <a:gd name="connsiteX21" fmla="*/ 2406065 w 3239999"/>
                <a:gd name="connsiteY21" fmla="*/ 22 h 3032924"/>
                <a:gd name="connsiteX22" fmla="*/ 2853673 w 3239999"/>
                <a:gd name="connsiteY22" fmla="*/ 91100 h 3032924"/>
                <a:gd name="connsiteX23" fmla="*/ 2854770 w 3239999"/>
                <a:gd name="connsiteY23" fmla="*/ 430441 h 3032924"/>
                <a:gd name="connsiteX24" fmla="*/ 3120669 w 3239999"/>
                <a:gd name="connsiteY24" fmla="*/ 428517 h 3032924"/>
                <a:gd name="connsiteX25" fmla="*/ 3120669 w 3239999"/>
                <a:gd name="connsiteY25" fmla="*/ 738345 h 3032924"/>
                <a:gd name="connsiteX26" fmla="*/ 3239999 w 3239999"/>
                <a:gd name="connsiteY26" fmla="*/ 738345 h 3032924"/>
                <a:gd name="connsiteX27" fmla="*/ 3239999 w 3239999"/>
                <a:gd name="connsiteY27" fmla="*/ 3032924 h 3032924"/>
                <a:gd name="connsiteX28" fmla="*/ 0 w 3239999"/>
                <a:gd name="connsiteY28" fmla="*/ 3032924 h 3032924"/>
                <a:gd name="connsiteX29" fmla="*/ 0 w 3239999"/>
                <a:gd name="connsiteY29" fmla="*/ 738345 h 3032924"/>
                <a:gd name="connsiteX30" fmla="*/ 102477 w 3239999"/>
                <a:gd name="connsiteY30" fmla="*/ 738345 h 3032924"/>
                <a:gd name="connsiteX31" fmla="*/ 102477 w 3239999"/>
                <a:gd name="connsiteY31" fmla="*/ 428517 h 3032924"/>
                <a:gd name="connsiteX32" fmla="*/ 385229 w 3239999"/>
                <a:gd name="connsiteY32" fmla="*/ 430441 h 3032924"/>
                <a:gd name="connsiteX33" fmla="*/ 386326 w 3239999"/>
                <a:gd name="connsiteY33" fmla="*/ 91100 h 3032924"/>
                <a:gd name="connsiteX34" fmla="*/ 833935 w 3239999"/>
                <a:gd name="connsiteY34" fmla="*/ 2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34" fmla="*/ 1668046 w 3239999"/>
                <a:gd name="connsiteY34" fmla="*/ 2869642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39143 w 3239999"/>
                <a:gd name="connsiteY32" fmla="*/ 2776423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3000856 w 3239999"/>
                <a:gd name="connsiteY3" fmla="*/ 2776423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  <a:gd name="connsiteX0" fmla="*/ 1576606 w 3239999"/>
                <a:gd name="connsiteY0" fmla="*/ 2778202 h 3032924"/>
                <a:gd name="connsiteX1" fmla="*/ 1663394 w 3239999"/>
                <a:gd name="connsiteY1" fmla="*/ 2778202 h 3032924"/>
                <a:gd name="connsiteX2" fmla="*/ 1663394 w 3239999"/>
                <a:gd name="connsiteY2" fmla="*/ 2776423 h 3032924"/>
                <a:gd name="connsiteX3" fmla="*/ 2991331 w 3239999"/>
                <a:gd name="connsiteY3" fmla="*/ 2709748 h 3032924"/>
                <a:gd name="connsiteX4" fmla="*/ 3000856 w 3239999"/>
                <a:gd name="connsiteY4" fmla="*/ 526981 h 3032924"/>
                <a:gd name="connsiteX5" fmla="*/ 2855082 w 3239999"/>
                <a:gd name="connsiteY5" fmla="*/ 526981 h 3032924"/>
                <a:gd name="connsiteX6" fmla="*/ 2861369 w 3239999"/>
                <a:gd name="connsiteY6" fmla="*/ 2472117 h 3032924"/>
                <a:gd name="connsiteX7" fmla="*/ 1663394 w 3239999"/>
                <a:gd name="connsiteY7" fmla="*/ 2765302 h 3032924"/>
                <a:gd name="connsiteX8" fmla="*/ 1663394 w 3239999"/>
                <a:gd name="connsiteY8" fmla="*/ 526981 h 3032924"/>
                <a:gd name="connsiteX9" fmla="*/ 1663394 w 3239999"/>
                <a:gd name="connsiteY9" fmla="*/ 430441 h 3032924"/>
                <a:gd name="connsiteX10" fmla="*/ 1663394 w 3239999"/>
                <a:gd name="connsiteY10" fmla="*/ 402054 h 3032924"/>
                <a:gd name="connsiteX11" fmla="*/ 2406065 w 3239999"/>
                <a:gd name="connsiteY11" fmla="*/ 22 h 3032924"/>
                <a:gd name="connsiteX12" fmla="*/ 2853673 w 3239999"/>
                <a:gd name="connsiteY12" fmla="*/ 91100 h 3032924"/>
                <a:gd name="connsiteX13" fmla="*/ 2854770 w 3239999"/>
                <a:gd name="connsiteY13" fmla="*/ 430441 h 3032924"/>
                <a:gd name="connsiteX14" fmla="*/ 3120669 w 3239999"/>
                <a:gd name="connsiteY14" fmla="*/ 428517 h 3032924"/>
                <a:gd name="connsiteX15" fmla="*/ 3120669 w 3239999"/>
                <a:gd name="connsiteY15" fmla="*/ 738345 h 3032924"/>
                <a:gd name="connsiteX16" fmla="*/ 3239999 w 3239999"/>
                <a:gd name="connsiteY16" fmla="*/ 738345 h 3032924"/>
                <a:gd name="connsiteX17" fmla="*/ 3239999 w 3239999"/>
                <a:gd name="connsiteY17" fmla="*/ 3032924 h 3032924"/>
                <a:gd name="connsiteX18" fmla="*/ 0 w 3239999"/>
                <a:gd name="connsiteY18" fmla="*/ 3032924 h 3032924"/>
                <a:gd name="connsiteX19" fmla="*/ 0 w 3239999"/>
                <a:gd name="connsiteY19" fmla="*/ 738345 h 3032924"/>
                <a:gd name="connsiteX20" fmla="*/ 102477 w 3239999"/>
                <a:gd name="connsiteY20" fmla="*/ 738345 h 3032924"/>
                <a:gd name="connsiteX21" fmla="*/ 102477 w 3239999"/>
                <a:gd name="connsiteY21" fmla="*/ 428517 h 3032924"/>
                <a:gd name="connsiteX22" fmla="*/ 385229 w 3239999"/>
                <a:gd name="connsiteY22" fmla="*/ 430441 h 3032924"/>
                <a:gd name="connsiteX23" fmla="*/ 386326 w 3239999"/>
                <a:gd name="connsiteY23" fmla="*/ 91100 h 3032924"/>
                <a:gd name="connsiteX24" fmla="*/ 833935 w 3239999"/>
                <a:gd name="connsiteY24" fmla="*/ 22 h 3032924"/>
                <a:gd name="connsiteX25" fmla="*/ 1576606 w 3239999"/>
                <a:gd name="connsiteY25" fmla="*/ 402054 h 3032924"/>
                <a:gd name="connsiteX26" fmla="*/ 1576606 w 3239999"/>
                <a:gd name="connsiteY26" fmla="*/ 430441 h 3032924"/>
                <a:gd name="connsiteX27" fmla="*/ 1576606 w 3239999"/>
                <a:gd name="connsiteY27" fmla="*/ 526981 h 3032924"/>
                <a:gd name="connsiteX28" fmla="*/ 1576606 w 3239999"/>
                <a:gd name="connsiteY28" fmla="*/ 2765302 h 3032924"/>
                <a:gd name="connsiteX29" fmla="*/ 378630 w 3239999"/>
                <a:gd name="connsiteY29" fmla="*/ 2472117 h 3032924"/>
                <a:gd name="connsiteX30" fmla="*/ 384918 w 3239999"/>
                <a:gd name="connsiteY30" fmla="*/ 526981 h 3032924"/>
                <a:gd name="connsiteX31" fmla="*/ 239143 w 3239999"/>
                <a:gd name="connsiteY31" fmla="*/ 526981 h 3032924"/>
                <a:gd name="connsiteX32" fmla="*/ 229618 w 3239999"/>
                <a:gd name="connsiteY32" fmla="*/ 2690698 h 3032924"/>
                <a:gd name="connsiteX33" fmla="*/ 1576606 w 3239999"/>
                <a:gd name="connsiteY33" fmla="*/ 2776423 h 3032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3239999" h="3032924">
                  <a:moveTo>
                    <a:pt x="1576606" y="2778202"/>
                  </a:moveTo>
                  <a:cubicBezTo>
                    <a:pt x="1576606" y="2778795"/>
                    <a:pt x="1663394" y="2792670"/>
                    <a:pt x="1663394" y="2778202"/>
                  </a:cubicBezTo>
                  <a:lnTo>
                    <a:pt x="1663394" y="2776423"/>
                  </a:lnTo>
                  <a:cubicBezTo>
                    <a:pt x="2185083" y="2605634"/>
                    <a:pt x="2444552" y="2500589"/>
                    <a:pt x="2991331" y="2709748"/>
                  </a:cubicBezTo>
                  <a:lnTo>
                    <a:pt x="3000856" y="526981"/>
                  </a:lnTo>
                  <a:lnTo>
                    <a:pt x="2855082" y="526981"/>
                  </a:lnTo>
                  <a:cubicBezTo>
                    <a:pt x="2857178" y="1175360"/>
                    <a:pt x="2859273" y="1823738"/>
                    <a:pt x="2861369" y="2472117"/>
                  </a:cubicBezTo>
                  <a:cubicBezTo>
                    <a:pt x="2483869" y="2318121"/>
                    <a:pt x="2052449" y="2439541"/>
                    <a:pt x="1663394" y="2765302"/>
                  </a:cubicBezTo>
                  <a:lnTo>
                    <a:pt x="1663394" y="526981"/>
                  </a:lnTo>
                  <a:lnTo>
                    <a:pt x="1663394" y="430441"/>
                  </a:lnTo>
                  <a:lnTo>
                    <a:pt x="1663394" y="402054"/>
                  </a:lnTo>
                  <a:cubicBezTo>
                    <a:pt x="1896442" y="149589"/>
                    <a:pt x="2115835" y="2106"/>
                    <a:pt x="2406065" y="22"/>
                  </a:cubicBezTo>
                  <a:cubicBezTo>
                    <a:pt x="2537987" y="-925"/>
                    <a:pt x="2684544" y="28169"/>
                    <a:pt x="2853673" y="91100"/>
                  </a:cubicBezTo>
                  <a:cubicBezTo>
                    <a:pt x="2854039" y="204214"/>
                    <a:pt x="2854404" y="317327"/>
                    <a:pt x="2854770" y="430441"/>
                  </a:cubicBezTo>
                  <a:lnTo>
                    <a:pt x="3120669" y="428517"/>
                  </a:lnTo>
                  <a:lnTo>
                    <a:pt x="3120669" y="738345"/>
                  </a:lnTo>
                  <a:lnTo>
                    <a:pt x="3239999" y="738345"/>
                  </a:lnTo>
                  <a:lnTo>
                    <a:pt x="3239999" y="3032924"/>
                  </a:lnTo>
                  <a:lnTo>
                    <a:pt x="0" y="3032924"/>
                  </a:lnTo>
                  <a:lnTo>
                    <a:pt x="0" y="738345"/>
                  </a:lnTo>
                  <a:lnTo>
                    <a:pt x="102477" y="738345"/>
                  </a:lnTo>
                  <a:lnTo>
                    <a:pt x="102477" y="428517"/>
                  </a:lnTo>
                  <a:lnTo>
                    <a:pt x="385229" y="430441"/>
                  </a:lnTo>
                  <a:cubicBezTo>
                    <a:pt x="385595" y="317327"/>
                    <a:pt x="385960" y="204214"/>
                    <a:pt x="386326" y="91100"/>
                  </a:cubicBezTo>
                  <a:cubicBezTo>
                    <a:pt x="555455" y="28169"/>
                    <a:pt x="702013" y="-925"/>
                    <a:pt x="833935" y="22"/>
                  </a:cubicBezTo>
                  <a:cubicBezTo>
                    <a:pt x="1124164" y="2106"/>
                    <a:pt x="1343558" y="149589"/>
                    <a:pt x="1576606" y="402054"/>
                  </a:cubicBezTo>
                  <a:lnTo>
                    <a:pt x="1576606" y="430441"/>
                  </a:lnTo>
                  <a:lnTo>
                    <a:pt x="1576606" y="526981"/>
                  </a:lnTo>
                  <a:lnTo>
                    <a:pt x="1576606" y="2765302"/>
                  </a:lnTo>
                  <a:cubicBezTo>
                    <a:pt x="1187550" y="2439541"/>
                    <a:pt x="756130" y="2318121"/>
                    <a:pt x="378630" y="2472117"/>
                  </a:cubicBezTo>
                  <a:lnTo>
                    <a:pt x="384918" y="526981"/>
                  </a:lnTo>
                  <a:lnTo>
                    <a:pt x="239143" y="526981"/>
                  </a:lnTo>
                  <a:lnTo>
                    <a:pt x="229618" y="2690698"/>
                  </a:lnTo>
                  <a:cubicBezTo>
                    <a:pt x="773243" y="2466244"/>
                    <a:pt x="1081748" y="2626096"/>
                    <a:pt x="1576606" y="2776423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2889145" y="1510850"/>
            <a:ext cx="3512866" cy="2499385"/>
            <a:chOff x="2889145" y="1225850"/>
            <a:chExt cx="3512866" cy="2499385"/>
          </a:xfrm>
        </p:grpSpPr>
        <p:grpSp>
          <p:nvGrpSpPr>
            <p:cNvPr id="25" name="Group 24"/>
            <p:cNvGrpSpPr/>
            <p:nvPr/>
          </p:nvGrpSpPr>
          <p:grpSpPr>
            <a:xfrm>
              <a:off x="2889145" y="1225850"/>
              <a:ext cx="3512866" cy="2499385"/>
              <a:chOff x="1678785" y="524082"/>
              <a:chExt cx="3960000" cy="2817519"/>
            </a:xfrm>
          </p:grpSpPr>
          <p:cxnSp>
            <p:nvCxnSpPr>
              <p:cNvPr id="26" name="直線コネクタ 5"/>
              <p:cNvCxnSpPr/>
              <p:nvPr/>
            </p:nvCxnSpPr>
            <p:spPr>
              <a:xfrm flipH="1">
                <a:off x="1678785" y="3341601"/>
                <a:ext cx="3960000" cy="0"/>
              </a:xfrm>
              <a:prstGeom prst="line">
                <a:avLst/>
              </a:prstGeom>
              <a:ln w="12700">
                <a:solidFill>
                  <a:schemeClr val="accent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円/楕円 15"/>
              <p:cNvSpPr/>
              <p:nvPr/>
            </p:nvSpPr>
            <p:spPr>
              <a:xfrm>
                <a:off x="2368410" y="626813"/>
                <a:ext cx="2520000" cy="2520000"/>
              </a:xfrm>
              <a:prstGeom prst="ellipse">
                <a:avLst/>
              </a:prstGeom>
              <a:solidFill>
                <a:srgbClr val="0C2A52"/>
              </a:solidFill>
              <a:ln w="98425" cmpd="thinThick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81637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63275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244913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326550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408188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4898258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571463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653101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ja-JP" altLang="en-US" sz="3200"/>
              </a:p>
            </p:txBody>
          </p:sp>
          <p:sp>
            <p:nvSpPr>
              <p:cNvPr id="28" name="涙形 27"/>
              <p:cNvSpPr/>
              <p:nvPr/>
            </p:nvSpPr>
            <p:spPr>
              <a:xfrm rot="5400000">
                <a:off x="2129620" y="524082"/>
                <a:ext cx="720000" cy="720000"/>
              </a:xfrm>
              <a:prstGeom prst="teardrop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76200" cmpd="sng">
                <a:solidFill>
                  <a:schemeClr val="accent1">
                    <a:lumMod val="40000"/>
                    <a:lumOff val="60000"/>
                  </a:schemeClr>
                </a:solidFill>
                <a:beve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81637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163275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2449130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3265506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408188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4898258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5714634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6531012" algn="l" defTabSz="1632754" rtl="0" eaLnBrk="1" latinLnBrk="0" hangingPunct="1">
                  <a:defRPr sz="32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kumimoji="1" lang="ja-JP" altLang="en-US" sz="3200"/>
              </a:p>
            </p:txBody>
          </p:sp>
          <p:sp>
            <p:nvSpPr>
              <p:cNvPr id="29" name="テキスト ボックス 28"/>
              <p:cNvSpPr txBox="1"/>
              <p:nvPr/>
            </p:nvSpPr>
            <p:spPr>
              <a:xfrm>
                <a:off x="2302313" y="586660"/>
                <a:ext cx="443086" cy="6592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816376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632754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2449130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3265506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4081882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4898258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5714634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6531012" algn="l" defTabSz="1632754" rtl="0" eaLnBrk="1" latinLnBrk="0" hangingPunct="1"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id-ID" altLang="ja-JP" sz="3200" dirty="0">
                    <a:solidFill>
                      <a:srgbClr val="0C2A52"/>
                    </a:solidFill>
                  </a:rPr>
                  <a:t>2</a:t>
                </a:r>
                <a:endParaRPr kumimoji="1" lang="ja-JP" altLang="en-US" sz="3200" dirty="0">
                  <a:solidFill>
                    <a:srgbClr val="0C2A52"/>
                  </a:solidFill>
                </a:endParaRPr>
              </a:p>
            </p:txBody>
          </p:sp>
        </p:grpSp>
        <p:sp>
          <p:nvSpPr>
            <p:cNvPr id="41" name="Rectangle 7">
              <a:extLst>
                <a:ext uri="{FF2B5EF4-FFF2-40B4-BE49-F238E27FC236}">
                  <a16:creationId xmlns:a16="http://schemas.microsoft.com/office/drawing/2014/main" id="{A2454068-D6A0-42C7-BCE1-D03833DCF2E4}"/>
                </a:ext>
              </a:extLst>
            </p:cNvPr>
            <p:cNvSpPr/>
            <p:nvPr/>
          </p:nvSpPr>
          <p:spPr>
            <a:xfrm>
              <a:off x="4114790" y="1871493"/>
              <a:ext cx="1152000" cy="1152000"/>
            </a:xfrm>
            <a:custGeom>
              <a:avLst/>
              <a:gdLst/>
              <a:ahLst/>
              <a:cxnLst/>
              <a:rect l="l" t="t" r="r" b="b"/>
              <a:pathLst>
                <a:path w="3240000" h="3240000">
                  <a:moveTo>
                    <a:pt x="401869" y="2055482"/>
                  </a:moveTo>
                  <a:lnTo>
                    <a:pt x="869869" y="2055482"/>
                  </a:lnTo>
                  <a:lnTo>
                    <a:pt x="869869" y="2919482"/>
                  </a:lnTo>
                  <a:lnTo>
                    <a:pt x="401869" y="2919482"/>
                  </a:lnTo>
                  <a:close/>
                  <a:moveTo>
                    <a:pt x="1121949" y="1695482"/>
                  </a:moveTo>
                  <a:lnTo>
                    <a:pt x="1589949" y="1695482"/>
                  </a:lnTo>
                  <a:lnTo>
                    <a:pt x="1589949" y="2919482"/>
                  </a:lnTo>
                  <a:lnTo>
                    <a:pt x="1121949" y="2919482"/>
                  </a:lnTo>
                  <a:close/>
                  <a:moveTo>
                    <a:pt x="1842029" y="1335482"/>
                  </a:moveTo>
                  <a:lnTo>
                    <a:pt x="2310029" y="1335482"/>
                  </a:lnTo>
                  <a:lnTo>
                    <a:pt x="2310029" y="2919482"/>
                  </a:lnTo>
                  <a:lnTo>
                    <a:pt x="1842029" y="2919482"/>
                  </a:lnTo>
                  <a:close/>
                  <a:moveTo>
                    <a:pt x="2562109" y="975482"/>
                  </a:moveTo>
                  <a:lnTo>
                    <a:pt x="3030109" y="975482"/>
                  </a:lnTo>
                  <a:lnTo>
                    <a:pt x="3030109" y="2919482"/>
                  </a:lnTo>
                  <a:lnTo>
                    <a:pt x="2562109" y="2919482"/>
                  </a:lnTo>
                  <a:close/>
                  <a:moveTo>
                    <a:pt x="2321888" y="224805"/>
                  </a:moveTo>
                  <a:lnTo>
                    <a:pt x="2880631" y="247420"/>
                  </a:lnTo>
                  <a:lnTo>
                    <a:pt x="2620844" y="742612"/>
                  </a:lnTo>
                  <a:lnTo>
                    <a:pt x="2546105" y="613161"/>
                  </a:lnTo>
                  <a:lnTo>
                    <a:pt x="541555" y="1770488"/>
                  </a:lnTo>
                  <a:lnTo>
                    <a:pt x="392077" y="1511585"/>
                  </a:lnTo>
                  <a:lnTo>
                    <a:pt x="2396627" y="354257"/>
                  </a:lnTo>
                  <a:close/>
                  <a:moveTo>
                    <a:pt x="0" y="0"/>
                  </a:moveTo>
                  <a:lnTo>
                    <a:pt x="180000" y="0"/>
                  </a:lnTo>
                  <a:lnTo>
                    <a:pt x="180000" y="3059999"/>
                  </a:lnTo>
                  <a:lnTo>
                    <a:pt x="3240000" y="3059999"/>
                  </a:lnTo>
                  <a:lnTo>
                    <a:pt x="3240000" y="3239999"/>
                  </a:lnTo>
                  <a:lnTo>
                    <a:pt x="180000" y="3239999"/>
                  </a:lnTo>
                  <a:lnTo>
                    <a:pt x="180000" y="3240000"/>
                  </a:lnTo>
                  <a:lnTo>
                    <a:pt x="0" y="3240000"/>
                  </a:lnTo>
                  <a:lnTo>
                    <a:pt x="0" y="3239999"/>
                  </a:lnTo>
                  <a:lnTo>
                    <a:pt x="0" y="3059999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700"/>
            </a:p>
          </p:txBody>
        </p:sp>
      </p:grpSp>
      <p:sp>
        <p:nvSpPr>
          <p:cNvPr id="42" name="Content Placeholder 2"/>
          <p:cNvSpPr>
            <a:spLocks noGrp="1"/>
          </p:cNvSpPr>
          <p:nvPr/>
        </p:nvSpPr>
        <p:spPr>
          <a:xfrm>
            <a:off x="2889145" y="4525287"/>
            <a:ext cx="3512866" cy="711723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d-ID" dirty="0">
                <a:solidFill>
                  <a:schemeClr val="tx1">
                    <a:lumMod val="50000"/>
                    <a:lumOff val="50000"/>
                  </a:schemeClr>
                </a:solidFill>
                <a:latin typeface="Caviar Dreams" panose="020B0604020202020204" charset="0"/>
              </a:rPr>
              <a:t>Pengumpulan Data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d-ID" b="1" dirty="0">
                <a:solidFill>
                  <a:srgbClr val="0C2A52"/>
                </a:solidFill>
                <a:latin typeface="Caviar Dreams" panose="020B0604020202020204" charset="0"/>
              </a:rPr>
              <a:t>Analisis Data</a:t>
            </a:r>
            <a:endParaRPr lang="en-US" dirty="0">
              <a:solidFill>
                <a:srgbClr val="0C2A52"/>
              </a:solidFill>
              <a:latin typeface="Caviar Dreams" panose="020B0604020202020204" charset="0"/>
            </a:endParaRPr>
          </a:p>
        </p:txBody>
      </p:sp>
      <p:sp>
        <p:nvSpPr>
          <p:cNvPr id="47" name="Content Placeholder 2"/>
          <p:cNvSpPr>
            <a:spLocks noGrp="1"/>
          </p:cNvSpPr>
          <p:nvPr/>
        </p:nvSpPr>
        <p:spPr>
          <a:xfrm>
            <a:off x="202107" y="77615"/>
            <a:ext cx="8618285" cy="63214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r>
              <a:rPr lang="id-ID" sz="3600" b="1" dirty="0">
                <a:solidFill>
                  <a:srgbClr val="0C2A52"/>
                </a:solidFill>
                <a:latin typeface="Tw Cen MT" panose="020B0602020104020603" pitchFamily="34" charset="0"/>
              </a:rPr>
              <a:t>TERMASUK KE DALAM TAHAPAN MANA?</a:t>
            </a:r>
            <a:endParaRPr lang="en-US" sz="3600" dirty="0">
              <a:solidFill>
                <a:srgbClr val="0C2A52"/>
              </a:solidFill>
              <a:latin typeface="Tw Cen MT" panose="020B0602020104020603" pitchFamily="34" charset="0"/>
            </a:endParaRPr>
          </a:p>
        </p:txBody>
      </p:sp>
      <p:cxnSp>
        <p:nvCxnSpPr>
          <p:cNvPr id="48" name="直線コネクタ 5"/>
          <p:cNvCxnSpPr/>
          <p:nvPr/>
        </p:nvCxnSpPr>
        <p:spPr>
          <a:xfrm flipH="1">
            <a:off x="322459" y="709764"/>
            <a:ext cx="8357547" cy="0"/>
          </a:xfrm>
          <a:prstGeom prst="line">
            <a:avLst/>
          </a:prstGeom>
          <a:ln w="28575">
            <a:solidFill>
              <a:srgbClr val="FFC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6457950" y="5296959"/>
            <a:ext cx="2057400" cy="304271"/>
          </a:xfrm>
        </p:spPr>
        <p:txBody>
          <a:bodyPr/>
          <a:lstStyle/>
          <a:p>
            <a:fld id="{D478E15C-4054-4EE1-B478-C906D248215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485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42" grpId="0" animBg="1"/>
      <p:bldP spid="4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819" y="1387197"/>
            <a:ext cx="8785181" cy="432780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58819" y="303238"/>
            <a:ext cx="84263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400" dirty="0" err="1">
                <a:latin typeface="Calibri" panose="020F0502020204030204" pitchFamily="34" charset="0"/>
                <a:cs typeface="Calibri" panose="020F0502020204030204" pitchFamily="34" charset="0"/>
              </a:rPr>
              <a:t>Apa</a:t>
            </a:r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5400" dirty="0" err="1">
                <a:latin typeface="Calibri" panose="020F0502020204030204" pitchFamily="34" charset="0"/>
                <a:cs typeface="Calibri" panose="020F0502020204030204" pitchFamily="34" charset="0"/>
              </a:rPr>
              <a:t>itu</a:t>
            </a:r>
            <a:r>
              <a:rPr lang="en-US" sz="5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5400" b="1" dirty="0">
                <a:solidFill>
                  <a:srgbClr val="0C2A52"/>
                </a:solidFill>
                <a:highlight>
                  <a:srgbClr val="F6D44A"/>
                </a:highlight>
                <a:latin typeface="Tw Cen MT" panose="020B0602020104020603" pitchFamily="34" charset="77"/>
                <a:cs typeface="Calibri" panose="020F0502020204030204" pitchFamily="34" charset="0"/>
              </a:rPr>
              <a:t>ANALISIS VALIDITAS &amp; RELIABILITAS?</a:t>
            </a:r>
            <a:endParaRPr lang="en-US" sz="6000" b="1" dirty="0">
              <a:solidFill>
                <a:srgbClr val="0C2A52"/>
              </a:solidFill>
              <a:highlight>
                <a:srgbClr val="F6D44A"/>
              </a:highlight>
              <a:latin typeface="Tw Cen MT" panose="020B0602020104020603" pitchFamily="34" charset="7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201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A4B0E7D-87ED-956C-2CE6-FB61F7896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51" y="2857500"/>
            <a:ext cx="2592371" cy="259237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99708C6-24B1-AE86-7261-7EB51F9FD4E1}"/>
              </a:ext>
            </a:extLst>
          </p:cNvPr>
          <p:cNvSpPr/>
          <p:nvPr/>
        </p:nvSpPr>
        <p:spPr>
          <a:xfrm>
            <a:off x="0" y="499622"/>
            <a:ext cx="9144000" cy="1743957"/>
          </a:xfrm>
          <a:prstGeom prst="rect">
            <a:avLst/>
          </a:prstGeom>
          <a:solidFill>
            <a:srgbClr val="0C2A5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D" sz="2800" dirty="0" err="1">
                <a:effectLst/>
                <a:latin typeface="Tw Cen MT" panose="020B0602020104020603" pitchFamily="34" charset="77"/>
              </a:rPr>
              <a:t>Validitas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dan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reliabilitas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instrumen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adalah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  <a:r>
              <a:rPr lang="en-ID" sz="3200" b="1" dirty="0" err="1">
                <a:solidFill>
                  <a:srgbClr val="F6D44A"/>
                </a:solidFill>
                <a:effectLst/>
                <a:latin typeface="Tw Cen MT" panose="020B0602020104020603" pitchFamily="34" charset="77"/>
              </a:rPr>
              <a:t>dua</a:t>
            </a:r>
            <a:r>
              <a:rPr lang="en-ID" sz="3200" b="1" dirty="0">
                <a:solidFill>
                  <a:srgbClr val="F6D44A"/>
                </a:solidFill>
                <a:effectLst/>
                <a:latin typeface="Tw Cen MT" panose="020B0602020104020603" pitchFamily="34" charset="77"/>
              </a:rPr>
              <a:t> </a:t>
            </a:r>
            <a:r>
              <a:rPr lang="en-ID" sz="3200" b="1" dirty="0" err="1">
                <a:solidFill>
                  <a:srgbClr val="F6D44A"/>
                </a:solidFill>
                <a:effectLst/>
                <a:latin typeface="Tw Cen MT" panose="020B0602020104020603" pitchFamily="34" charset="77"/>
              </a:rPr>
              <a:t>buah</a:t>
            </a:r>
            <a:r>
              <a:rPr lang="en-ID" sz="3200" b="1" dirty="0">
                <a:solidFill>
                  <a:srgbClr val="F6D44A"/>
                </a:solidFill>
                <a:effectLst/>
                <a:latin typeface="Tw Cen MT" panose="020B0602020104020603" pitchFamily="34" charset="77"/>
              </a:rPr>
              <a:t> </a:t>
            </a:r>
            <a:r>
              <a:rPr lang="en-ID" sz="3200" b="1" dirty="0" err="1">
                <a:solidFill>
                  <a:srgbClr val="F6D44A"/>
                </a:solidFill>
                <a:effectLst/>
                <a:latin typeface="Tw Cen MT" panose="020B0602020104020603" pitchFamily="34" charset="77"/>
              </a:rPr>
              <a:t>syarat</a:t>
            </a:r>
            <a:r>
              <a:rPr lang="en-ID" sz="3200" b="1" dirty="0">
                <a:solidFill>
                  <a:srgbClr val="F6D44A"/>
                </a:solidFill>
                <a:effectLst/>
                <a:latin typeface="Tw Cen MT" panose="020B0602020104020603" pitchFamily="34" charset="77"/>
              </a:rPr>
              <a:t> 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yang sangat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penting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dan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tidak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dapat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dipisahkan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dalam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proses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penelitian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dengan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menggunakan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  <a:r>
              <a:rPr lang="en-ID" sz="2800" dirty="0" err="1">
                <a:effectLst/>
                <a:latin typeface="Tw Cen MT" panose="020B0602020104020603" pitchFamily="34" charset="77"/>
              </a:rPr>
              <a:t>kuesioner</a:t>
            </a:r>
            <a:r>
              <a:rPr lang="en-ID" sz="2800" dirty="0">
                <a:effectLst/>
                <a:latin typeface="Tw Cen MT" panose="020B0602020104020603" pitchFamily="34" charset="77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4D5B78-46D9-6E3F-5B8E-9B17D94E8EFB}"/>
              </a:ext>
            </a:extLst>
          </p:cNvPr>
          <p:cNvSpPr txBox="1"/>
          <p:nvPr/>
        </p:nvSpPr>
        <p:spPr>
          <a:xfrm>
            <a:off x="2806833" y="3141733"/>
            <a:ext cx="6019016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3600" b="1" dirty="0">
                <a:solidFill>
                  <a:srgbClr val="C00000"/>
                </a:solidFill>
                <a:latin typeface="Tw Cen MT" panose="020B0602020104020603" pitchFamily="34" charset="77"/>
              </a:rPr>
              <a:t>INGAT!!</a:t>
            </a:r>
          </a:p>
          <a:p>
            <a:r>
              <a:rPr lang="en-US" altLang="en-US" sz="2800" dirty="0">
                <a:latin typeface="Tw Cen MT" panose="020B0602020104020603" pitchFamily="34" charset="77"/>
              </a:rPr>
              <a:t>TERLEBIH DAHULU BAHWA SUATU INSTRUMEN </a:t>
            </a:r>
            <a:r>
              <a:rPr lang="en-US" altLang="en-US" sz="2800" dirty="0">
                <a:solidFill>
                  <a:srgbClr val="F6D44A"/>
                </a:solidFill>
                <a:highlight>
                  <a:srgbClr val="0C2A52"/>
                </a:highlight>
                <a:latin typeface="Tw Cen MT" panose="020B0602020104020603" pitchFamily="34" charset="77"/>
              </a:rPr>
              <a:t>MESTI VALID DAN REALIBEL</a:t>
            </a:r>
          </a:p>
        </p:txBody>
      </p:sp>
    </p:spTree>
    <p:extLst>
      <p:ext uri="{BB962C8B-B14F-4D97-AF65-F5344CB8AC3E}">
        <p14:creationId xmlns:p14="http://schemas.microsoft.com/office/powerpoint/2010/main" val="3834579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ambar 13">
            <a:extLst>
              <a:ext uri="{FF2B5EF4-FFF2-40B4-BE49-F238E27FC236}">
                <a16:creationId xmlns:a16="http://schemas.microsoft.com/office/drawing/2014/main" id="{5F60B30B-872F-4FF5-9577-27B19A143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6</a:t>
            </a:fld>
            <a:endParaRPr lang="en-US"/>
          </a:p>
        </p:txBody>
      </p:sp>
      <p:sp>
        <p:nvSpPr>
          <p:cNvPr id="13" name="AutoShape 2" descr="Hasil gambar untuk bencana hidrometeorologi banjir tanah longsor kartu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0" y="1"/>
            <a:ext cx="1971303" cy="160337"/>
          </a:xfrm>
          <a:prstGeom prst="rect">
            <a:avLst/>
          </a:prstGeom>
          <a:solidFill>
            <a:srgbClr val="0C2A52"/>
          </a:solidFill>
          <a:ln>
            <a:solidFill>
              <a:srgbClr val="0C2A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Content Placeholder 2"/>
          <p:cNvSpPr>
            <a:spLocks noGrp="1"/>
          </p:cNvSpPr>
          <p:nvPr/>
        </p:nvSpPr>
        <p:spPr>
          <a:xfrm>
            <a:off x="-2628" y="1542459"/>
            <a:ext cx="9144000" cy="1219855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id-ID" sz="2400" b="1" dirty="0">
                <a:solidFill>
                  <a:srgbClr val="2A1A00"/>
                </a:solidFill>
                <a:latin typeface="Tw Cen MT" panose="020B0602020104020603" pitchFamily="34" charset="0"/>
              </a:rPr>
              <a:t>Uji Validitas</a:t>
            </a:r>
            <a:r>
              <a:rPr lang="en-US" sz="2400" b="1" dirty="0">
                <a:solidFill>
                  <a:srgbClr val="2A1A00"/>
                </a:solidFill>
                <a:latin typeface="Tw Cen MT" panose="020B0602020104020603" pitchFamily="34" charset="0"/>
              </a:rPr>
              <a:t> </a:t>
            </a:r>
            <a:r>
              <a:rPr lang="en-US" sz="2400" dirty="0" err="1">
                <a:solidFill>
                  <a:srgbClr val="2A1A00"/>
                </a:solidFill>
                <a:latin typeface="Tw Cen MT" panose="020B0602020104020603" pitchFamily="34" charset="0"/>
              </a:rPr>
              <a:t>adalah</a:t>
            </a:r>
            <a:r>
              <a:rPr lang="en-US" sz="2400" dirty="0">
                <a:solidFill>
                  <a:srgbClr val="2A1A00"/>
                </a:solidFill>
                <a:latin typeface="Tw Cen MT" panose="020B0602020104020603" pitchFamily="34" charset="0"/>
              </a:rPr>
              <a:t> </a:t>
            </a:r>
            <a:r>
              <a:rPr lang="id-ID" sz="2400" dirty="0">
                <a:solidFill>
                  <a:srgbClr val="2A1A00"/>
                </a:solidFill>
                <a:latin typeface="Tw Cen MT" panose="020B0602020104020603" pitchFamily="34" charset="0"/>
              </a:rPr>
              <a:t>suatu ukuran yang menunjukkan bahwa variabel yang diukur memang benar-benar variabel yang hendak diteliti oleh peneliti (Cooper dan </a:t>
            </a:r>
            <a:r>
              <a:rPr lang="id-ID" sz="2400" dirty="0" err="1">
                <a:solidFill>
                  <a:srgbClr val="2A1A00"/>
                </a:solidFill>
                <a:latin typeface="Tw Cen MT" panose="020B0602020104020603" pitchFamily="34" charset="0"/>
              </a:rPr>
              <a:t>Schindler</a:t>
            </a:r>
            <a:r>
              <a:rPr lang="id-ID" sz="2400" dirty="0">
                <a:solidFill>
                  <a:srgbClr val="2A1A00"/>
                </a:solidFill>
                <a:latin typeface="Tw Cen MT" panose="020B0602020104020603" pitchFamily="34" charset="0"/>
              </a:rPr>
              <a:t>, dalam Zulgenaf, 2006).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258276" y="333579"/>
            <a:ext cx="576000" cy="576000"/>
            <a:chOff x="7089991" y="60903"/>
            <a:chExt cx="691344" cy="652843"/>
          </a:xfrm>
        </p:grpSpPr>
        <p:sp>
          <p:nvSpPr>
            <p:cNvPr id="22" name="Oval 21"/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" descr="C:\Users\New\Desktop\1280px-Lambang_Badan_Pusat_Statistik_(BPS)_Indonesia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/>
          <p:cNvGrpSpPr/>
          <p:nvPr/>
        </p:nvGrpSpPr>
        <p:grpSpPr>
          <a:xfrm>
            <a:off x="1041320" y="343682"/>
            <a:ext cx="576000" cy="576000"/>
            <a:chOff x="7918832" y="67818"/>
            <a:chExt cx="708801" cy="677083"/>
          </a:xfrm>
        </p:grpSpPr>
        <p:sp>
          <p:nvSpPr>
            <p:cNvPr id="25" name="Oval 24"/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11499" y="142484"/>
              <a:ext cx="523466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Judul 1">
            <a:extLst>
              <a:ext uri="{FF2B5EF4-FFF2-40B4-BE49-F238E27FC236}">
                <a16:creationId xmlns:a16="http://schemas.microsoft.com/office/drawing/2014/main" id="{3390DEF5-9666-46B9-B831-88B32E8ED98B}"/>
              </a:ext>
            </a:extLst>
          </p:cNvPr>
          <p:cNvSpPr txBox="1">
            <a:spLocks/>
          </p:cNvSpPr>
          <p:nvPr/>
        </p:nvSpPr>
        <p:spPr>
          <a:xfrm>
            <a:off x="2261793" y="81533"/>
            <a:ext cx="6822831" cy="89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d-ID" sz="3600" dirty="0">
                <a:solidFill>
                  <a:srgbClr val="F1F1F1"/>
                </a:solidFill>
                <a:latin typeface="Caviar Dreams" panose="020B0402020204020504" charset="0"/>
              </a:rPr>
              <a:t>VALIDITAS </a:t>
            </a:r>
            <a:r>
              <a:rPr lang="id-ID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Caviar Dreams" panose="020B0402020204020504" charset="0"/>
              </a:rPr>
              <a:t>&amp; RELIABILITAS</a:t>
            </a:r>
            <a:endParaRPr lang="en-US" sz="3600" dirty="0">
              <a:solidFill>
                <a:schemeClr val="tx1">
                  <a:lumMod val="50000"/>
                  <a:lumOff val="50000"/>
                </a:schemeClr>
              </a:solidFill>
              <a:latin typeface="Caviar Dreams" panose="020B040202020402050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2519264" y="997015"/>
            <a:ext cx="2052000" cy="54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Rectangle 14">
            <a:extLst>
              <a:ext uri="{FF2B5EF4-FFF2-40B4-BE49-F238E27FC236}">
                <a16:creationId xmlns:a16="http://schemas.microsoft.com/office/drawing/2014/main" id="{58C4272E-E961-4B0C-A1BA-93E455AEDDD0}"/>
              </a:ext>
            </a:extLst>
          </p:cNvPr>
          <p:cNvSpPr/>
          <p:nvPr/>
        </p:nvSpPr>
        <p:spPr>
          <a:xfrm>
            <a:off x="4809195" y="997015"/>
            <a:ext cx="2052000" cy="5400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Rectangle 15">
            <a:extLst>
              <a:ext uri="{FF2B5EF4-FFF2-40B4-BE49-F238E27FC236}">
                <a16:creationId xmlns:a16="http://schemas.microsoft.com/office/drawing/2014/main" id="{C28A3C98-A04F-4DE3-AF72-4BC057F510BC}"/>
              </a:ext>
            </a:extLst>
          </p:cNvPr>
          <p:cNvSpPr/>
          <p:nvPr/>
        </p:nvSpPr>
        <p:spPr>
          <a:xfrm>
            <a:off x="7089372" y="997015"/>
            <a:ext cx="2052000" cy="5400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C9BB8B-1381-0CE3-9116-C768413D9CB1}"/>
              </a:ext>
            </a:extLst>
          </p:cNvPr>
          <p:cNvSpPr txBox="1"/>
          <p:nvPr/>
        </p:nvSpPr>
        <p:spPr>
          <a:xfrm>
            <a:off x="541884" y="2904366"/>
            <a:ext cx="8054975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1" hangingPunct="1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en-US" sz="2400" dirty="0" err="1">
                <a:latin typeface="Tw Cen MT" panose="020B0602020104020603" pitchFamily="34" charset="77"/>
              </a:rPr>
              <a:t>Validitas</a:t>
            </a:r>
            <a:r>
              <a:rPr lang="en-US" altLang="en-US" sz="2400" dirty="0">
                <a:latin typeface="Tw Cen MT" panose="020B0602020104020603" pitchFamily="34" charset="77"/>
              </a:rPr>
              <a:t> </a:t>
            </a:r>
            <a:r>
              <a:rPr lang="en-US" altLang="en-US" sz="2400" dirty="0" err="1">
                <a:latin typeface="Tw Cen MT" panose="020B0602020104020603" pitchFamily="34" charset="77"/>
              </a:rPr>
              <a:t>berasal</a:t>
            </a:r>
            <a:r>
              <a:rPr lang="en-US" altLang="en-US" sz="2400" dirty="0">
                <a:latin typeface="Tw Cen MT" panose="020B0602020104020603" pitchFamily="34" charset="77"/>
              </a:rPr>
              <a:t> </a:t>
            </a:r>
            <a:r>
              <a:rPr lang="en-US" altLang="en-US" sz="2400" dirty="0" err="1">
                <a:latin typeface="Tw Cen MT" panose="020B0602020104020603" pitchFamily="34" charset="77"/>
              </a:rPr>
              <a:t>dari</a:t>
            </a:r>
            <a:r>
              <a:rPr lang="en-US" altLang="en-US" sz="2400" dirty="0">
                <a:latin typeface="Tw Cen MT" panose="020B0602020104020603" pitchFamily="34" charset="77"/>
              </a:rPr>
              <a:t> kata </a:t>
            </a:r>
            <a:r>
              <a:rPr lang="en-US" altLang="en-US" sz="2400" i="1" dirty="0">
                <a:latin typeface="Tw Cen MT" panose="020B0602020104020603" pitchFamily="34" charset="77"/>
              </a:rPr>
              <a:t>validity</a:t>
            </a:r>
            <a:r>
              <a:rPr lang="en-US" altLang="en-US" sz="2400" dirty="0">
                <a:latin typeface="Tw Cen MT" panose="020B0602020104020603" pitchFamily="34" charset="77"/>
              </a:rPr>
              <a:t> yang </a:t>
            </a:r>
            <a:r>
              <a:rPr lang="en-US" altLang="en-US" sz="2400" dirty="0" err="1">
                <a:latin typeface="Tw Cen MT" panose="020B0602020104020603" pitchFamily="34" charset="77"/>
              </a:rPr>
              <a:t>memiliki</a:t>
            </a:r>
            <a:r>
              <a:rPr lang="en-US" altLang="en-US" sz="2400" dirty="0">
                <a:latin typeface="Tw Cen MT" panose="020B0602020104020603" pitchFamily="34" charset="77"/>
              </a:rPr>
              <a:t> arti </a:t>
            </a:r>
            <a:r>
              <a:rPr lang="en-US" altLang="en-US" sz="2400" dirty="0" err="1">
                <a:latin typeface="Tw Cen MT" panose="020B0602020104020603" pitchFamily="34" charset="77"/>
              </a:rPr>
              <a:t>ketepatan</a:t>
            </a:r>
            <a:r>
              <a:rPr lang="en-US" altLang="en-US" sz="2400" dirty="0">
                <a:latin typeface="Tw Cen MT" panose="020B0602020104020603" pitchFamily="34" charset="77"/>
              </a:rPr>
              <a:t> &amp; </a:t>
            </a:r>
            <a:r>
              <a:rPr lang="en-US" altLang="en-US" sz="2400" dirty="0" err="1">
                <a:latin typeface="Tw Cen MT" panose="020B0602020104020603" pitchFamily="34" charset="77"/>
              </a:rPr>
              <a:t>kecermatan</a:t>
            </a:r>
            <a:endParaRPr lang="en-US" altLang="en-US" sz="2400" dirty="0">
              <a:latin typeface="Tw Cen MT" panose="020B0602020104020603" pitchFamily="34" charset="77"/>
            </a:endParaRPr>
          </a:p>
          <a:p>
            <a:pPr marL="285750" indent="-285750" eaLnBrk="1" hangingPunct="1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Valid </a:t>
            </a:r>
            <a:r>
              <a:rPr lang="en-US" altLang="en-US" sz="2400" dirty="0" err="1">
                <a:latin typeface="Tw Cen MT" panose="020B0602020104020603" pitchFamily="34" charset="77"/>
              </a:rPr>
              <a:t>atau</a:t>
            </a:r>
            <a:r>
              <a:rPr lang="en-US" altLang="en-US" sz="2400" dirty="0">
                <a:latin typeface="Tw Cen MT" panose="020B0602020104020603" pitchFamily="34" charset="77"/>
              </a:rPr>
              <a:t> sahih </a:t>
            </a:r>
            <a:r>
              <a:rPr lang="en-US" altLang="en-US" sz="2400" dirty="0" err="1">
                <a:latin typeface="Tw Cen MT" panose="020B0602020104020603" pitchFamily="34" charset="77"/>
              </a:rPr>
              <a:t>bila</a:t>
            </a:r>
            <a:r>
              <a:rPr lang="en-US" altLang="en-US" sz="2400" dirty="0">
                <a:latin typeface="Tw Cen MT" panose="020B0602020104020603" pitchFamily="34" charset="77"/>
              </a:rPr>
              <a:t> </a:t>
            </a:r>
            <a:r>
              <a:rPr lang="en-US" altLang="en-US" sz="2400" dirty="0" err="1">
                <a:latin typeface="Tw Cen MT" panose="020B0602020104020603" pitchFamily="34" charset="77"/>
              </a:rPr>
              <a:t>alat</a:t>
            </a:r>
            <a:r>
              <a:rPr lang="en-US" altLang="en-US" sz="2400" dirty="0">
                <a:latin typeface="Tw Cen MT" panose="020B0602020104020603" pitchFamily="34" charset="77"/>
              </a:rPr>
              <a:t> </a:t>
            </a:r>
            <a:r>
              <a:rPr lang="en-US" altLang="en-US" sz="2400" dirty="0" err="1">
                <a:latin typeface="Tw Cen MT" panose="020B0602020104020603" pitchFamily="34" charset="77"/>
              </a:rPr>
              <a:t>ukur</a:t>
            </a:r>
            <a:r>
              <a:rPr lang="en-US" altLang="en-US" sz="2400" dirty="0">
                <a:latin typeface="Tw Cen MT" panose="020B0602020104020603" pitchFamily="34" charset="77"/>
              </a:rPr>
              <a:t> </a:t>
            </a:r>
            <a:r>
              <a:rPr lang="en-US" altLang="en-US" sz="2400" dirty="0" err="1">
                <a:latin typeface="Tw Cen MT" panose="020B0602020104020603" pitchFamily="34" charset="77"/>
              </a:rPr>
              <a:t>itu</a:t>
            </a:r>
            <a:r>
              <a:rPr lang="en-US" altLang="en-US" sz="2400" dirty="0">
                <a:latin typeface="Tw Cen MT" panose="020B0602020104020603" pitchFamily="34" charset="77"/>
              </a:rPr>
              <a:t> </a:t>
            </a:r>
            <a:r>
              <a:rPr lang="en-US" altLang="en-US" sz="2400" dirty="0" err="1">
                <a:latin typeface="Tw Cen MT" panose="020B0602020104020603" pitchFamily="34" charset="77"/>
              </a:rPr>
              <a:t>benar-benar</a:t>
            </a:r>
            <a:r>
              <a:rPr lang="en-US" altLang="en-US" sz="2400" dirty="0">
                <a:latin typeface="Tw Cen MT" panose="020B0602020104020603" pitchFamily="34" charset="77"/>
              </a:rPr>
              <a:t> </a:t>
            </a:r>
            <a:r>
              <a:rPr lang="en-US" altLang="en-US" sz="2400" dirty="0" err="1">
                <a:latin typeface="Tw Cen MT" panose="020B0602020104020603" pitchFamily="34" charset="77"/>
              </a:rPr>
              <a:t>mengukur</a:t>
            </a:r>
            <a:r>
              <a:rPr lang="en-US" altLang="en-US" sz="2400" dirty="0">
                <a:latin typeface="Tw Cen MT" panose="020B0602020104020603" pitchFamily="34" charset="77"/>
              </a:rPr>
              <a:t> </a:t>
            </a:r>
            <a:r>
              <a:rPr lang="en-US" altLang="en-US" sz="2400" dirty="0" err="1">
                <a:latin typeface="Tw Cen MT" panose="020B0602020104020603" pitchFamily="34" charset="77"/>
              </a:rPr>
              <a:t>apa</a:t>
            </a:r>
            <a:r>
              <a:rPr lang="en-US" altLang="en-US" sz="2400" dirty="0">
                <a:latin typeface="Tw Cen MT" panose="020B0602020104020603" pitchFamily="34" charset="77"/>
              </a:rPr>
              <a:t> yang </a:t>
            </a:r>
            <a:r>
              <a:rPr lang="en-US" altLang="en-US" sz="2400" dirty="0" err="1">
                <a:latin typeface="Tw Cen MT" panose="020B0602020104020603" pitchFamily="34" charset="77"/>
              </a:rPr>
              <a:t>hendak</a:t>
            </a:r>
            <a:r>
              <a:rPr lang="en-US" altLang="en-US" sz="2400" dirty="0">
                <a:latin typeface="Tw Cen MT" panose="020B0602020104020603" pitchFamily="34" charset="77"/>
              </a:rPr>
              <a:t> </a:t>
            </a:r>
            <a:r>
              <a:rPr lang="en-US" altLang="en-US" sz="2400" dirty="0" err="1">
                <a:latin typeface="Tw Cen MT" panose="020B0602020104020603" pitchFamily="34" charset="77"/>
              </a:rPr>
              <a:t>diukur</a:t>
            </a:r>
            <a:r>
              <a:rPr lang="en-US" altLang="en-US" sz="2400" dirty="0">
                <a:latin typeface="Tw Cen MT" panose="020B0602020104020603" pitchFamily="34" charset="7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600F9A-C1CE-3745-9947-786F450B6D43}"/>
              </a:ext>
            </a:extLst>
          </p:cNvPr>
          <p:cNvSpPr txBox="1"/>
          <p:nvPr/>
        </p:nvSpPr>
        <p:spPr>
          <a:xfrm>
            <a:off x="546275" y="4726414"/>
            <a:ext cx="79127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/>
            <a:r>
              <a:rPr lang="en-US" altLang="en-US" sz="2000" b="1" dirty="0" err="1">
                <a:latin typeface="Tw Cen MT" panose="020B0602020104020603" pitchFamily="34" charset="77"/>
              </a:rPr>
              <a:t>Contoh</a:t>
            </a:r>
            <a:r>
              <a:rPr lang="en-US" altLang="en-US" sz="2000" b="1" dirty="0">
                <a:latin typeface="Tw Cen MT" panose="020B0602020104020603" pitchFamily="34" charset="77"/>
              </a:rPr>
              <a:t>: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meteran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digunakan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untuk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mengukur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panjang</a:t>
            </a:r>
            <a:r>
              <a:rPr lang="en-US" altLang="en-US" sz="2000" dirty="0">
                <a:latin typeface="Tw Cen MT" panose="020B0602020104020603" pitchFamily="34" charset="77"/>
              </a:rPr>
              <a:t>, </a:t>
            </a:r>
            <a:r>
              <a:rPr lang="en-US" altLang="en-US" sz="2000" dirty="0" err="1">
                <a:latin typeface="Tw Cen MT" panose="020B0602020104020603" pitchFamily="34" charset="77"/>
              </a:rPr>
              <a:t>timbangan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digunakan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untuk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mengukur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berat</a:t>
            </a:r>
            <a:r>
              <a:rPr lang="en-US" altLang="en-US" sz="2000" dirty="0">
                <a:latin typeface="Tw Cen MT" panose="020B0602020104020603" pitchFamily="34" charset="77"/>
              </a:rPr>
              <a:t>, </a:t>
            </a:r>
            <a:r>
              <a:rPr lang="en-US" altLang="en-US" sz="2000" dirty="0" err="1">
                <a:latin typeface="Tw Cen MT" panose="020B0602020104020603" pitchFamily="34" charset="77"/>
              </a:rPr>
              <a:t>literan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digunakan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untuk</a:t>
            </a:r>
            <a:r>
              <a:rPr lang="en-US" altLang="en-US" sz="2000" dirty="0">
                <a:latin typeface="Tw Cen MT" panose="020B0602020104020603" pitchFamily="34" charset="77"/>
              </a:rPr>
              <a:t> </a:t>
            </a:r>
            <a:r>
              <a:rPr lang="en-US" altLang="en-US" sz="2000" dirty="0" err="1">
                <a:latin typeface="Tw Cen MT" panose="020B0602020104020603" pitchFamily="34" charset="77"/>
              </a:rPr>
              <a:t>mengukur</a:t>
            </a:r>
            <a:r>
              <a:rPr lang="en-US" altLang="en-US" sz="2000" dirty="0">
                <a:latin typeface="Tw Cen MT" panose="020B0602020104020603" pitchFamily="34" charset="77"/>
              </a:rPr>
              <a:t> volume</a:t>
            </a:r>
          </a:p>
        </p:txBody>
      </p:sp>
    </p:spTree>
    <p:extLst>
      <p:ext uri="{BB962C8B-B14F-4D97-AF65-F5344CB8AC3E}">
        <p14:creationId xmlns:p14="http://schemas.microsoft.com/office/powerpoint/2010/main" val="37523255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ambar 13">
            <a:extLst>
              <a:ext uri="{FF2B5EF4-FFF2-40B4-BE49-F238E27FC236}">
                <a16:creationId xmlns:a16="http://schemas.microsoft.com/office/drawing/2014/main" id="{5F60B30B-872F-4FF5-9577-27B19A143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7</a:t>
            </a:fld>
            <a:endParaRPr lang="en-US"/>
          </a:p>
        </p:txBody>
      </p:sp>
      <p:sp>
        <p:nvSpPr>
          <p:cNvPr id="13" name="AutoShape 2" descr="Hasil gambar untuk bencana hidrometeorologi banjir tanah longsor kartu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0" y="1"/>
            <a:ext cx="1971303" cy="160337"/>
          </a:xfrm>
          <a:prstGeom prst="rect">
            <a:avLst/>
          </a:prstGeom>
          <a:solidFill>
            <a:srgbClr val="0C2A52"/>
          </a:solidFill>
          <a:ln>
            <a:solidFill>
              <a:srgbClr val="0C2A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7" name="Content Placeholder 2"/>
          <p:cNvSpPr>
            <a:spLocks noGrp="1"/>
          </p:cNvSpPr>
          <p:nvPr/>
        </p:nvSpPr>
        <p:spPr>
          <a:xfrm>
            <a:off x="-2628" y="1542459"/>
            <a:ext cx="9144000" cy="1027201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id-ID" sz="2400" b="1" dirty="0">
                <a:solidFill>
                  <a:srgbClr val="2A1A00"/>
                </a:solidFill>
                <a:latin typeface="Tw Cen MT" panose="020B0602020104020603" pitchFamily="34" charset="0"/>
              </a:rPr>
              <a:t>Reliabilitas</a:t>
            </a:r>
            <a:r>
              <a:rPr lang="en-US" sz="2400" b="1" dirty="0">
                <a:solidFill>
                  <a:srgbClr val="2A1A00"/>
                </a:solidFill>
                <a:latin typeface="Tw Cen MT" panose="020B0602020104020603" pitchFamily="34" charset="0"/>
              </a:rPr>
              <a:t> </a:t>
            </a:r>
            <a:r>
              <a:rPr lang="en-US" sz="2400" dirty="0" err="1">
                <a:solidFill>
                  <a:srgbClr val="2A1A00"/>
                </a:solidFill>
                <a:latin typeface="Tw Cen MT" panose="020B0602020104020603" pitchFamily="34" charset="0"/>
              </a:rPr>
              <a:t>adalah</a:t>
            </a:r>
            <a:r>
              <a:rPr lang="id-ID" sz="2400" dirty="0">
                <a:solidFill>
                  <a:srgbClr val="2A1A00"/>
                </a:solidFill>
                <a:latin typeface="Tw Cen MT" panose="020B0602020104020603" pitchFamily="34" charset="0"/>
              </a:rPr>
              <a:t> indeks yang menunjukkan sejauh mana suatu alat ukur dapat dipercaya atau diandalkan (Singarimbun,1989).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258276" y="333579"/>
            <a:ext cx="576000" cy="576000"/>
            <a:chOff x="7089991" y="60903"/>
            <a:chExt cx="691344" cy="652843"/>
          </a:xfrm>
        </p:grpSpPr>
        <p:sp>
          <p:nvSpPr>
            <p:cNvPr id="22" name="Oval 21"/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" descr="C:\Users\New\Desktop\1280px-Lambang_Badan_Pusat_Statistik_(BPS)_Indonesia.svg.png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/>
          <p:cNvGrpSpPr/>
          <p:nvPr/>
        </p:nvGrpSpPr>
        <p:grpSpPr>
          <a:xfrm>
            <a:off x="1041320" y="343682"/>
            <a:ext cx="576000" cy="576000"/>
            <a:chOff x="7918832" y="67818"/>
            <a:chExt cx="708801" cy="677083"/>
          </a:xfrm>
        </p:grpSpPr>
        <p:sp>
          <p:nvSpPr>
            <p:cNvPr id="25" name="Oval 24"/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11499" y="142484"/>
              <a:ext cx="523466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Judul 1">
            <a:extLst>
              <a:ext uri="{FF2B5EF4-FFF2-40B4-BE49-F238E27FC236}">
                <a16:creationId xmlns:a16="http://schemas.microsoft.com/office/drawing/2014/main" id="{3390DEF5-9666-46B9-B831-88B32E8ED98B}"/>
              </a:ext>
            </a:extLst>
          </p:cNvPr>
          <p:cNvSpPr txBox="1">
            <a:spLocks/>
          </p:cNvSpPr>
          <p:nvPr/>
        </p:nvSpPr>
        <p:spPr>
          <a:xfrm>
            <a:off x="2261793" y="81533"/>
            <a:ext cx="6822831" cy="89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d-ID" sz="3600" dirty="0">
                <a:solidFill>
                  <a:schemeClr val="tx1">
                    <a:lumMod val="50000"/>
                    <a:lumOff val="50000"/>
                  </a:schemeClr>
                </a:solidFill>
                <a:latin typeface="Caviar Dreams" panose="020B0402020204020504" charset="0"/>
              </a:rPr>
              <a:t>VALIDITAS &amp; </a:t>
            </a:r>
            <a:r>
              <a:rPr lang="id-ID" sz="3600" dirty="0">
                <a:solidFill>
                  <a:schemeClr val="bg1"/>
                </a:solidFill>
                <a:latin typeface="Caviar Dreams" panose="020B0402020204020504" charset="0"/>
              </a:rPr>
              <a:t>RELIABILITAS</a:t>
            </a:r>
            <a:endParaRPr lang="en-US" sz="3600" dirty="0">
              <a:solidFill>
                <a:schemeClr val="bg1"/>
              </a:solidFill>
              <a:latin typeface="Caviar Dreams" panose="020B040202020402050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2519264" y="997015"/>
            <a:ext cx="2052000" cy="54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29" name="Rectangle 14">
            <a:extLst>
              <a:ext uri="{FF2B5EF4-FFF2-40B4-BE49-F238E27FC236}">
                <a16:creationId xmlns:a16="http://schemas.microsoft.com/office/drawing/2014/main" id="{58C4272E-E961-4B0C-A1BA-93E455AEDDD0}"/>
              </a:ext>
            </a:extLst>
          </p:cNvPr>
          <p:cNvSpPr/>
          <p:nvPr/>
        </p:nvSpPr>
        <p:spPr>
          <a:xfrm>
            <a:off x="4809195" y="997015"/>
            <a:ext cx="2052000" cy="5400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0" name="Rectangle 15">
            <a:extLst>
              <a:ext uri="{FF2B5EF4-FFF2-40B4-BE49-F238E27FC236}">
                <a16:creationId xmlns:a16="http://schemas.microsoft.com/office/drawing/2014/main" id="{C28A3C98-A04F-4DE3-AF72-4BC057F510BC}"/>
              </a:ext>
            </a:extLst>
          </p:cNvPr>
          <p:cNvSpPr/>
          <p:nvPr/>
        </p:nvSpPr>
        <p:spPr>
          <a:xfrm>
            <a:off x="7089372" y="997015"/>
            <a:ext cx="2052000" cy="5400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C9BB8B-1381-0CE3-9116-C768413D9CB1}"/>
              </a:ext>
            </a:extLst>
          </p:cNvPr>
          <p:cNvSpPr txBox="1"/>
          <p:nvPr/>
        </p:nvSpPr>
        <p:spPr>
          <a:xfrm>
            <a:off x="460375" y="2577438"/>
            <a:ext cx="8054975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eaLnBrk="1" hangingPunct="1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id-ID" sz="2200" dirty="0">
                <a:solidFill>
                  <a:srgbClr val="2A1A00"/>
                </a:solidFill>
                <a:latin typeface="Tw Cen MT" panose="020B0602020104020603" pitchFamily="34" charset="0"/>
              </a:rPr>
              <a:t>Suatu instrumen dikatakan reliabel atau </a:t>
            </a:r>
            <a:r>
              <a:rPr lang="id-ID" sz="2200" dirty="0" err="1">
                <a:solidFill>
                  <a:srgbClr val="2A1A00"/>
                </a:solidFill>
                <a:latin typeface="Tw Cen MT" panose="020B0602020104020603" pitchFamily="34" charset="0"/>
              </a:rPr>
              <a:t>handal</a:t>
            </a:r>
            <a:r>
              <a:rPr lang="id-ID" sz="2200" dirty="0">
                <a:solidFill>
                  <a:srgbClr val="2A1A00"/>
                </a:solidFill>
                <a:latin typeface="Tw Cen MT" panose="020B0602020104020603" pitchFamily="34" charset="0"/>
              </a:rPr>
              <a:t> jika jawaban seseorang terhadap pertanyaan adalah konsisten atau stabil dari waktu ke waktu</a:t>
            </a:r>
            <a:endParaRPr lang="en-US" altLang="en-US" sz="2200" dirty="0">
              <a:latin typeface="Tw Cen MT" panose="020B0602020104020603" pitchFamily="34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600F9A-C1CE-3745-9947-786F450B6D43}"/>
              </a:ext>
            </a:extLst>
          </p:cNvPr>
          <p:cNvSpPr txBox="1"/>
          <p:nvPr/>
        </p:nvSpPr>
        <p:spPr>
          <a:xfrm>
            <a:off x="531483" y="3669607"/>
            <a:ext cx="7754678" cy="2247424"/>
          </a:xfrm>
          <a:prstGeom prst="roundRect">
            <a:avLst>
              <a:gd name="adj" fmla="val 10795"/>
            </a:avLst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algn="just" eaLnBrk="1" hangingPunct="1"/>
            <a:r>
              <a:rPr lang="en-US" altLang="en-US" b="1" dirty="0" err="1">
                <a:latin typeface="Tw Cen MT" panose="020B0602020104020603" pitchFamily="34" charset="77"/>
              </a:rPr>
              <a:t>Contoh</a:t>
            </a:r>
            <a:r>
              <a:rPr lang="en-US" altLang="en-US" b="1" dirty="0">
                <a:latin typeface="Tw Cen MT" panose="020B0602020104020603" pitchFamily="34" charset="77"/>
              </a:rPr>
              <a:t> </a:t>
            </a:r>
            <a:r>
              <a:rPr lang="en-US" altLang="en-US" b="1" dirty="0" err="1">
                <a:latin typeface="Tw Cen MT" panose="020B0602020104020603" pitchFamily="34" charset="77"/>
              </a:rPr>
              <a:t>pertanyaan</a:t>
            </a:r>
            <a:r>
              <a:rPr lang="en-US" altLang="en-US" b="1" dirty="0">
                <a:latin typeface="Tw Cen MT" panose="020B0602020104020603" pitchFamily="34" charset="77"/>
              </a:rPr>
              <a:t>:</a:t>
            </a:r>
          </a:p>
          <a:p>
            <a:pPr marL="342900" indent="-342900" algn="just" eaLnBrk="1" hangingPunct="1"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Tw Cen MT" panose="020B0602020104020603" pitchFamily="34" charset="77"/>
              </a:rPr>
              <a:t>Apakah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gaji</a:t>
            </a:r>
            <a:r>
              <a:rPr lang="en-US" altLang="en-US" dirty="0">
                <a:latin typeface="Tw Cen MT" panose="020B0602020104020603" pitchFamily="34" charset="77"/>
              </a:rPr>
              <a:t>/</a:t>
            </a:r>
            <a:r>
              <a:rPr lang="en-US" altLang="en-US" dirty="0" err="1">
                <a:latin typeface="Tw Cen MT" panose="020B0602020104020603" pitchFamily="34" charset="77"/>
              </a:rPr>
              <a:t>upah</a:t>
            </a:r>
            <a:r>
              <a:rPr lang="en-US" altLang="en-US" dirty="0">
                <a:latin typeface="Tw Cen MT" panose="020B0602020104020603" pitchFamily="34" charset="77"/>
              </a:rPr>
              <a:t> yang </a:t>
            </a:r>
            <a:r>
              <a:rPr lang="en-US" altLang="en-US" dirty="0" err="1">
                <a:latin typeface="Tw Cen MT" panose="020B0602020104020603" pitchFamily="34" charset="77"/>
              </a:rPr>
              <a:t>diterima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memuaskan</a:t>
            </a:r>
            <a:r>
              <a:rPr lang="en-US" altLang="en-US" dirty="0">
                <a:latin typeface="Tw Cen MT" panose="020B0602020104020603" pitchFamily="34" charset="77"/>
              </a:rPr>
              <a:t>? </a:t>
            </a:r>
          </a:p>
          <a:p>
            <a:pPr marL="363538" algn="just" eaLnBrk="1" hangingPunct="1">
              <a:buFont typeface="Wingdings 2" pitchFamily="2" charset="2"/>
              <a:buNone/>
            </a:pPr>
            <a:r>
              <a:rPr lang="en-US" altLang="en-US" b="1" dirty="0">
                <a:latin typeface="Tw Cen MT" panose="020B0602020104020603" pitchFamily="34" charset="77"/>
              </a:rPr>
              <a:t>Jawab</a:t>
            </a:r>
            <a:r>
              <a:rPr lang="en-US" altLang="en-US" dirty="0">
                <a:latin typeface="Tw Cen MT" panose="020B0602020104020603" pitchFamily="34" charset="77"/>
              </a:rPr>
              <a:t>: </a:t>
            </a:r>
            <a:r>
              <a:rPr lang="en-US" altLang="en-US" dirty="0" err="1">
                <a:latin typeface="Tw Cen MT" panose="020B0602020104020603" pitchFamily="34" charset="77"/>
              </a:rPr>
              <a:t>Memuaskan</a:t>
            </a:r>
            <a:endParaRPr lang="en-US" altLang="en-US" dirty="0">
              <a:latin typeface="Tw Cen MT" panose="020B0602020104020603" pitchFamily="34" charset="77"/>
            </a:endParaRPr>
          </a:p>
          <a:p>
            <a:pPr marL="342900" indent="-342900" algn="just" eaLnBrk="1" hangingPunct="1">
              <a:buFont typeface="Arial" panose="020B0604020202020204" pitchFamily="34" charset="0"/>
              <a:buChar char="•"/>
            </a:pPr>
            <a:r>
              <a:rPr lang="en-US" altLang="en-US" dirty="0" err="1">
                <a:latin typeface="Tw Cen MT" panose="020B0602020104020603" pitchFamily="34" charset="77"/>
              </a:rPr>
              <a:t>Apakah</a:t>
            </a:r>
            <a:r>
              <a:rPr lang="en-US" altLang="en-US" dirty="0">
                <a:latin typeface="Tw Cen MT" panose="020B0602020104020603" pitchFamily="34" charset="77"/>
              </a:rPr>
              <a:t> yang </a:t>
            </a:r>
            <a:r>
              <a:rPr lang="en-US" altLang="en-US" dirty="0" err="1">
                <a:latin typeface="Tw Cen MT" panose="020B0602020104020603" pitchFamily="34" charset="77"/>
              </a:rPr>
              <a:t>krusial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untuk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diatasi</a:t>
            </a:r>
            <a:r>
              <a:rPr lang="en-US" altLang="en-US" dirty="0">
                <a:latin typeface="Tw Cen MT" panose="020B0602020104020603" pitchFamily="34" charset="77"/>
              </a:rPr>
              <a:t>? </a:t>
            </a:r>
          </a:p>
          <a:p>
            <a:pPr marL="315913" algn="just" eaLnBrk="1" hangingPunct="1">
              <a:buFont typeface="Wingdings 2" pitchFamily="2" charset="2"/>
              <a:buNone/>
            </a:pPr>
            <a:r>
              <a:rPr lang="en-US" altLang="en-US" b="1" dirty="0">
                <a:latin typeface="Tw Cen MT" panose="020B0602020104020603" pitchFamily="34" charset="77"/>
              </a:rPr>
              <a:t>Jawab</a:t>
            </a:r>
            <a:r>
              <a:rPr lang="en-US" altLang="en-US" dirty="0">
                <a:latin typeface="Tw Cen MT" panose="020B0602020104020603" pitchFamily="34" charset="77"/>
              </a:rPr>
              <a:t>: </a:t>
            </a:r>
            <a:r>
              <a:rPr lang="en-US" altLang="en-US" dirty="0" err="1">
                <a:latin typeface="Tw Cen MT" panose="020B0602020104020603" pitchFamily="34" charset="77"/>
              </a:rPr>
              <a:t>Kenaikan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upah</a:t>
            </a:r>
            <a:endParaRPr lang="en-US" altLang="en-US" dirty="0">
              <a:latin typeface="Tw Cen MT" panose="020B0602020104020603" pitchFamily="34" charset="77"/>
            </a:endParaRPr>
          </a:p>
          <a:p>
            <a:pPr algn="just" eaLnBrk="1" hangingPunct="1"/>
            <a:r>
              <a:rPr lang="en-US" altLang="en-US" dirty="0" err="1">
                <a:latin typeface="Tw Cen MT" panose="020B0602020104020603" pitchFamily="34" charset="77"/>
              </a:rPr>
              <a:t>Ini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menunjukkan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b="1" dirty="0" err="1">
                <a:solidFill>
                  <a:srgbClr val="C00000"/>
                </a:solidFill>
                <a:latin typeface="Tw Cen MT" panose="020B0602020104020603" pitchFamily="34" charset="77"/>
              </a:rPr>
              <a:t>ketidakkonsistenan</a:t>
            </a:r>
            <a:r>
              <a:rPr lang="en-US" altLang="en-US" b="1" dirty="0">
                <a:solidFill>
                  <a:srgbClr val="C00000"/>
                </a:solidFill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pertanyaan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dalam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mengungkap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sikap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atau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pendapat</a:t>
            </a:r>
            <a:r>
              <a:rPr lang="en-US" altLang="en-US" dirty="0">
                <a:latin typeface="Tw Cen MT" panose="020B0602020104020603" pitchFamily="34" charset="77"/>
              </a:rPr>
              <a:t> </a:t>
            </a:r>
            <a:r>
              <a:rPr lang="en-US" altLang="en-US" dirty="0" err="1">
                <a:latin typeface="Tw Cen MT" panose="020B0602020104020603" pitchFamily="34" charset="77"/>
              </a:rPr>
              <a:t>responden</a:t>
            </a:r>
            <a:r>
              <a:rPr lang="en-US" altLang="en-US" dirty="0">
                <a:latin typeface="Tw Cen MT" panose="020B0602020104020603" pitchFamily="34" charset="7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834052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ambar 13">
            <a:extLst>
              <a:ext uri="{FF2B5EF4-FFF2-40B4-BE49-F238E27FC236}">
                <a16:creationId xmlns:a16="http://schemas.microsoft.com/office/drawing/2014/main" id="{5F60B30B-872F-4FF5-9577-27B19A143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8</a:t>
            </a:fld>
            <a:endParaRPr lang="en-US"/>
          </a:p>
        </p:txBody>
      </p:sp>
      <p:sp>
        <p:nvSpPr>
          <p:cNvPr id="13" name="AutoShape 2" descr="Hasil gambar untuk bencana hidrometeorologi banjir tanah longsor kartu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0" y="1"/>
            <a:ext cx="1971303" cy="160337"/>
          </a:xfrm>
          <a:prstGeom prst="rect">
            <a:avLst/>
          </a:prstGeom>
          <a:solidFill>
            <a:srgbClr val="0C2A52"/>
          </a:solidFill>
          <a:ln>
            <a:solidFill>
              <a:srgbClr val="0C2A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2"/>
              <p:cNvSpPr>
                <a:spLocks noGrp="1"/>
              </p:cNvSpPr>
              <p:nvPr/>
            </p:nvSpPr>
            <p:spPr>
              <a:xfrm>
                <a:off x="0" y="2472037"/>
                <a:ext cx="4440176" cy="1624936"/>
              </a:xfrm>
              <a:prstGeom prst="rect">
                <a:avLst/>
              </a:prstGeom>
              <a:solidFill>
                <a:srgbClr val="FFC000"/>
              </a:solidFill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110000"/>
                  </a:lnSpc>
                  <a:spcBef>
                    <a:spcPts val="7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defRPr sz="20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10000"/>
                  </a:lnSpc>
                  <a:spcBef>
                    <a:spcPts val="700"/>
                  </a:spcBef>
                  <a:buClr>
                    <a:schemeClr val="tx2"/>
                  </a:buClr>
                  <a:buFont typeface="Gill Sans MT" panose="020B0502020104020203" pitchFamily="34" charset="0"/>
                  <a:buChar char="–"/>
                  <a:defRPr sz="18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10000"/>
                  </a:lnSpc>
                  <a:spcBef>
                    <a:spcPts val="7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defRPr sz="16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10000"/>
                  </a:lnSpc>
                  <a:spcBef>
                    <a:spcPts val="700"/>
                  </a:spcBef>
                  <a:buClr>
                    <a:schemeClr val="tx2"/>
                  </a:buClr>
                  <a:buFont typeface="Gill Sans MT" panose="020B0502020104020203" pitchFamily="34" charset="0"/>
                  <a:buChar char="–"/>
                  <a:defRPr sz="14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10000"/>
                  </a:lnSpc>
                  <a:spcBef>
                    <a:spcPts val="7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defRPr sz="14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10000"/>
                  </a:lnSpc>
                  <a:spcBef>
                    <a:spcPts val="700"/>
                  </a:spcBef>
                  <a:buClr>
                    <a:schemeClr val="tx2"/>
                  </a:buClr>
                  <a:buFont typeface="Gill Sans MT" panose="020B0502020104020203" pitchFamily="34" charset="0"/>
                  <a:buChar char="–"/>
                  <a:defRPr sz="14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10000"/>
                  </a:lnSpc>
                  <a:spcBef>
                    <a:spcPts val="7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defRPr sz="140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10000"/>
                  </a:lnSpc>
                  <a:spcBef>
                    <a:spcPts val="700"/>
                  </a:spcBef>
                  <a:buClr>
                    <a:schemeClr val="tx2"/>
                  </a:buClr>
                  <a:buFont typeface="Gill Sans MT" panose="020B0502020104020203" pitchFamily="34" charset="0"/>
                  <a:buChar char="–"/>
                  <a:defRPr sz="1400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10000"/>
                  </a:lnSpc>
                  <a:spcBef>
                    <a:spcPts val="700"/>
                  </a:spcBef>
                  <a:buClr>
                    <a:schemeClr val="tx2"/>
                  </a:buClr>
                  <a:buFont typeface="Arial" panose="020B0604020202020204" pitchFamily="34" charset="0"/>
                  <a:buChar char="•"/>
                  <a:defRPr sz="1400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just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None/>
                </a:pPr>
                <a:r>
                  <a:rPr lang="id-ID" sz="2200" dirty="0">
                    <a:solidFill>
                      <a:srgbClr val="2A1A00"/>
                    </a:solidFill>
                    <a:latin typeface="Tw Cen MT" panose="020B0602020104020603" pitchFamily="34" charset="0"/>
                  </a:rPr>
                  <a:t>Dikatakan Valid jika:</a:t>
                </a:r>
              </a:p>
              <a:p>
                <a:pPr marL="0" indent="0" algn="ctr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id-ID" sz="2400" b="1" dirty="0">
                    <a:solidFill>
                      <a:srgbClr val="C00000"/>
                    </a:solidFill>
                    <a:latin typeface="Tw Cen MT" panose="020B0602020104020603" pitchFamily="34" charset="0"/>
                  </a:rPr>
                  <a:t>Nilai signifikansi &lt; </a:t>
                </a:r>
                <a14:m>
                  <m:oMath xmlns:m="http://schemas.openxmlformats.org/officeDocument/2006/math">
                    <m:r>
                      <a:rPr lang="id-ID" sz="2400" b="1" i="1" smtClean="0">
                        <a:solidFill>
                          <a:srgbClr val="C00000"/>
                        </a:solidFill>
                        <a:latin typeface="Cambria Math"/>
                      </a:rPr>
                      <m:t>𝜶</m:t>
                    </m:r>
                    <m:r>
                      <a:rPr lang="id-ID" sz="2400" b="1" i="1" smtClean="0">
                        <a:solidFill>
                          <a:srgbClr val="C00000"/>
                        </a:solidFill>
                        <a:latin typeface="Cambria Math"/>
                      </a:rPr>
                      <m:t> </m:t>
                    </m:r>
                    <m:d>
                      <m:dPr>
                        <m:ctrlPr>
                          <a:rPr lang="id-ID" sz="2400" b="1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id-ID" sz="2400" b="1" i="1" smtClean="0">
                            <a:solidFill>
                              <a:srgbClr val="C00000"/>
                            </a:solidFill>
                            <a:latin typeface="Cambria Math"/>
                          </a:rPr>
                          <m:t>𝟎</m:t>
                        </m:r>
                        <m:r>
                          <a:rPr lang="id-ID" sz="2400" b="1" i="1" smtClean="0">
                            <a:solidFill>
                              <a:srgbClr val="C00000"/>
                            </a:solidFill>
                            <a:latin typeface="Cambria Math"/>
                          </a:rPr>
                          <m:t>,</m:t>
                        </m:r>
                        <m:r>
                          <a:rPr lang="id-ID" sz="2400" b="1" i="1" smtClean="0">
                            <a:solidFill>
                              <a:srgbClr val="C00000"/>
                            </a:solidFill>
                            <a:latin typeface="Cambria Math"/>
                          </a:rPr>
                          <m:t>𝟎𝟓</m:t>
                        </m:r>
                      </m:e>
                    </m:d>
                  </m:oMath>
                </a14:m>
                <a:endParaRPr lang="id-ID" sz="2400" b="1" dirty="0">
                  <a:solidFill>
                    <a:srgbClr val="2A1A00"/>
                  </a:solidFill>
                  <a:latin typeface="Tw Cen MT" panose="020B0602020104020603" pitchFamily="34" charset="0"/>
                </a:endParaRPr>
              </a:p>
              <a:p>
                <a:pPr marL="0" indent="0" algn="ctr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id-ID" sz="2400" dirty="0">
                    <a:solidFill>
                      <a:srgbClr val="2A1A00"/>
                    </a:solidFill>
                    <a:latin typeface="Tw Cen MT" panose="020B0602020104020603" pitchFamily="34" charset="0"/>
                  </a:rPr>
                  <a:t>Atau</a:t>
                </a:r>
              </a:p>
              <a:p>
                <a:pPr marL="0" indent="0" algn="ctr">
                  <a:lnSpc>
                    <a:spcPct val="100000"/>
                  </a:lnSpc>
                  <a:spcBef>
                    <a:spcPts val="0"/>
                  </a:spcBef>
                  <a:buNone/>
                </a:pPr>
                <a:r>
                  <a:rPr lang="id-ID" sz="2400" b="1" dirty="0">
                    <a:solidFill>
                      <a:srgbClr val="2A1A00"/>
                    </a:solidFill>
                    <a:latin typeface="Tw Cen MT" panose="020B0602020104020603" pitchFamily="34" charset="0"/>
                  </a:rPr>
                  <a:t>Nilai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d-ID" sz="2400" b="1" i="1" dirty="0" smtClean="0">
                            <a:solidFill>
                              <a:srgbClr val="2A1A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sz="2400" b="1" i="1" dirty="0" smtClean="0">
                            <a:solidFill>
                              <a:srgbClr val="2A1A00"/>
                            </a:solidFill>
                            <a:latin typeface="Cambria Math"/>
                          </a:rPr>
                          <m:t>𝑹</m:t>
                        </m:r>
                      </m:e>
                      <m:sub>
                        <m:r>
                          <a:rPr lang="id-ID" sz="2400" b="1" i="1" dirty="0" smtClean="0">
                            <a:solidFill>
                              <a:srgbClr val="2A1A00"/>
                            </a:solidFill>
                            <a:latin typeface="Cambria Math"/>
                          </a:rPr>
                          <m:t>𝒉𝒊𝒕𝒖𝒏𝒈</m:t>
                        </m:r>
                      </m:sub>
                    </m:sSub>
                    <m:r>
                      <a:rPr lang="id-ID" sz="2400" b="1" i="1" dirty="0" smtClean="0">
                        <a:solidFill>
                          <a:srgbClr val="2A1A00"/>
                        </a:solidFill>
                        <a:latin typeface="Cambria Math"/>
                      </a:rPr>
                      <m:t>&gt;</m:t>
                    </m:r>
                    <m:sSub>
                      <m:sSubPr>
                        <m:ctrlPr>
                          <a:rPr lang="id-ID" sz="2400" b="1" i="1" dirty="0" smtClean="0">
                            <a:solidFill>
                              <a:srgbClr val="2A1A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sz="2400" b="1" i="1" dirty="0" smtClean="0">
                            <a:solidFill>
                              <a:srgbClr val="2A1A00"/>
                            </a:solidFill>
                            <a:latin typeface="Cambria Math"/>
                          </a:rPr>
                          <m:t>𝑹</m:t>
                        </m:r>
                      </m:e>
                      <m:sub>
                        <m:r>
                          <a:rPr lang="id-ID" sz="2400" b="1" i="1" dirty="0" smtClean="0">
                            <a:solidFill>
                              <a:srgbClr val="2A1A00"/>
                            </a:solidFill>
                            <a:latin typeface="Cambria Math"/>
                          </a:rPr>
                          <m:t>𝒕𝒂𝒃𝒆𝒍</m:t>
                        </m:r>
                      </m:sub>
                    </m:sSub>
                  </m:oMath>
                </a14:m>
                <a:endParaRPr lang="id-ID" sz="2400" b="1" dirty="0">
                  <a:solidFill>
                    <a:srgbClr val="2A1A00"/>
                  </a:solidFill>
                  <a:latin typeface="Tw Cen MT" panose="020B0602020104020603" pitchFamily="34" charset="0"/>
                </a:endParaRPr>
              </a:p>
              <a:p>
                <a:pPr marL="0" indent="0" algn="just">
                  <a:lnSpc>
                    <a:spcPct val="100000"/>
                  </a:lnSpc>
                  <a:spcBef>
                    <a:spcPts val="0"/>
                  </a:spcBef>
                  <a:buNone/>
                </a:pPr>
                <a:endParaRPr lang="id-ID" sz="2200" dirty="0">
                  <a:solidFill>
                    <a:srgbClr val="2A1A00"/>
                  </a:solidFill>
                  <a:latin typeface="Tw Cen MT" panose="020B0602020104020603" pitchFamily="34" charset="0"/>
                </a:endParaRPr>
              </a:p>
              <a:p>
                <a:pPr marL="0" indent="0" algn="just">
                  <a:lnSpc>
                    <a:spcPct val="100000"/>
                  </a:lnSpc>
                  <a:spcBef>
                    <a:spcPts val="0"/>
                  </a:spcBef>
                  <a:buNone/>
                </a:pPr>
                <a:endParaRPr lang="id-ID" sz="2200" dirty="0">
                  <a:solidFill>
                    <a:srgbClr val="2A1A00"/>
                  </a:solidFill>
                  <a:latin typeface="Tw Cen MT" panose="020B0602020104020603" pitchFamily="34" charset="0"/>
                </a:endParaRPr>
              </a:p>
              <a:p>
                <a:pPr marL="0" indent="0" algn="just">
                  <a:lnSpc>
                    <a:spcPct val="100000"/>
                  </a:lnSpc>
                  <a:spcBef>
                    <a:spcPts val="0"/>
                  </a:spcBef>
                  <a:buNone/>
                </a:pPr>
                <a:endParaRPr lang="id-ID" sz="2200" dirty="0">
                  <a:solidFill>
                    <a:srgbClr val="2A1A00"/>
                  </a:solidFill>
                  <a:latin typeface="Tw Cen MT" panose="020B0602020104020603" pitchFamily="34" charset="0"/>
                </a:endParaRPr>
              </a:p>
              <a:p>
                <a:pPr marL="0" indent="0" algn="just">
                  <a:lnSpc>
                    <a:spcPct val="100000"/>
                  </a:lnSpc>
                  <a:spcBef>
                    <a:spcPts val="0"/>
                  </a:spcBef>
                  <a:buNone/>
                </a:pPr>
                <a:endParaRPr lang="en-US" sz="2200" dirty="0">
                  <a:solidFill>
                    <a:srgbClr val="2A1A00"/>
                  </a:solidFill>
                  <a:latin typeface="Tw Cen MT" panose="020B0602020104020603" pitchFamily="34" charset="0"/>
                </a:endParaRPr>
              </a:p>
            </p:txBody>
          </p:sp>
        </mc:Choice>
        <mc:Fallback xmlns="">
          <p:sp>
            <p:nvSpPr>
              <p:cNvPr id="17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2472037"/>
                <a:ext cx="4440176" cy="1624936"/>
              </a:xfrm>
              <a:prstGeom prst="rect">
                <a:avLst/>
              </a:prstGeom>
              <a:blipFill rotWithShape="1">
                <a:blip r:embed="rId3"/>
                <a:stretch>
                  <a:fillRect l="-1648" t="-2256" b="-75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Rectangle 17"/>
          <p:cNvSpPr/>
          <p:nvPr/>
        </p:nvSpPr>
        <p:spPr>
          <a:xfrm>
            <a:off x="1501" y="1948817"/>
            <a:ext cx="2950043" cy="52322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pPr algn="r"/>
            <a:r>
              <a:rPr lang="id-ID" sz="2800" b="1" dirty="0">
                <a:solidFill>
                  <a:srgbClr val="0C2A52"/>
                </a:solidFill>
                <a:latin typeface="Caviar Dreams" panose="020B0402020204020504" pitchFamily="34" charset="0"/>
              </a:rPr>
              <a:t>UJI VALIDITAS</a:t>
            </a:r>
            <a:endParaRPr lang="id-ID" sz="4800" dirty="0">
              <a:solidFill>
                <a:srgbClr val="0C2A52"/>
              </a:solidFill>
              <a:latin typeface="Caviar Dreams" panose="020B04020202040205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199271" y="1948817"/>
            <a:ext cx="2950043" cy="52322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>
            <a:spAutoFit/>
          </a:bodyPr>
          <a:lstStyle/>
          <a:p>
            <a:r>
              <a:rPr lang="id-ID" sz="2800" b="1" dirty="0">
                <a:solidFill>
                  <a:srgbClr val="0C2A52"/>
                </a:solidFill>
                <a:latin typeface="Caviar Dreams" panose="020B0402020204020504" pitchFamily="34" charset="0"/>
              </a:rPr>
              <a:t>UJI RELIABILITAS</a:t>
            </a:r>
            <a:endParaRPr lang="id-ID" sz="4800" dirty="0">
              <a:solidFill>
                <a:srgbClr val="0C2A52"/>
              </a:solidFill>
              <a:latin typeface="Caviar Dreams" panose="020B0402020204020504" pitchFamily="34" charset="0"/>
            </a:endParaRPr>
          </a:p>
        </p:txBody>
      </p:sp>
      <p:sp>
        <p:nvSpPr>
          <p:cNvPr id="20" name="Content Placeholder 2"/>
          <p:cNvSpPr>
            <a:spLocks noGrp="1"/>
          </p:cNvSpPr>
          <p:nvPr/>
        </p:nvSpPr>
        <p:spPr>
          <a:xfrm>
            <a:off x="4705965" y="2472037"/>
            <a:ext cx="4440176" cy="1624936"/>
          </a:xfrm>
          <a:prstGeom prst="rect">
            <a:avLst/>
          </a:prstGeom>
          <a:solidFill>
            <a:srgbClr val="FFC000"/>
          </a:solidFill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00000"/>
              </a:lnSpc>
              <a:spcBef>
                <a:spcPts val="0"/>
              </a:spcBef>
              <a:buNone/>
            </a:pPr>
            <a:endParaRPr lang="en-US" sz="2200" dirty="0">
              <a:solidFill>
                <a:srgbClr val="2A1A00"/>
              </a:solidFill>
              <a:latin typeface="Tw Cen MT" panose="020B0602020104020603" pitchFamily="34" charset="0"/>
            </a:endParaRPr>
          </a:p>
        </p:txBody>
      </p:sp>
      <p:grpSp>
        <p:nvGrpSpPr>
          <p:cNvPr id="32" name="Group 31"/>
          <p:cNvGrpSpPr/>
          <p:nvPr/>
        </p:nvGrpSpPr>
        <p:grpSpPr>
          <a:xfrm>
            <a:off x="4953034" y="2612562"/>
            <a:ext cx="4015667" cy="1417783"/>
            <a:chOff x="4953034" y="2612562"/>
            <a:chExt cx="4015667" cy="1417783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5106281" y="3438880"/>
              <a:ext cx="3674676" cy="0"/>
            </a:xfrm>
            <a:prstGeom prst="line">
              <a:avLst/>
            </a:prstGeom>
            <a:ln w="38100">
              <a:solidFill>
                <a:schemeClr val="tx1"/>
              </a:solidFill>
              <a:headEnd type="oval" w="lg" len="lg"/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/>
            <p:cNvSpPr/>
            <p:nvPr/>
          </p:nvSpPr>
          <p:spPr>
            <a:xfrm>
              <a:off x="8620529" y="3568679"/>
              <a:ext cx="3481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2400" b="1" dirty="0">
                  <a:solidFill>
                    <a:srgbClr val="2A1A00"/>
                  </a:solidFill>
                  <a:latin typeface="Tw Cen MT" panose="020B0602020104020603" pitchFamily="34" charset="0"/>
                </a:rPr>
                <a:t>1</a:t>
              </a:r>
              <a:endParaRPr lang="en-US" sz="2400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953034" y="3568680"/>
              <a:ext cx="3481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2400" b="1" dirty="0">
                  <a:solidFill>
                    <a:srgbClr val="2A1A00"/>
                  </a:solidFill>
                  <a:latin typeface="Tw Cen MT" panose="020B0602020104020603" pitchFamily="34" charset="0"/>
                </a:rPr>
                <a:t>0</a:t>
              </a:r>
              <a:endParaRPr lang="en-US" sz="2400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7890310" y="3332005"/>
              <a:ext cx="216000" cy="216000"/>
            </a:xfrm>
            <a:prstGeom prst="ellipse">
              <a:avLst/>
            </a:prstGeom>
            <a:solidFill>
              <a:srgbClr val="C00000"/>
            </a:solidFill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7720020" y="3568680"/>
              <a:ext cx="59182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id-ID" sz="2400" b="1" dirty="0">
                  <a:solidFill>
                    <a:srgbClr val="2A1A00"/>
                  </a:solidFill>
                  <a:latin typeface="Tw Cen MT" panose="020B0602020104020603" pitchFamily="34" charset="0"/>
                </a:rPr>
                <a:t>0,7</a:t>
              </a:r>
              <a:endParaRPr lang="en-US" sz="2400" dirty="0"/>
            </a:p>
          </p:txBody>
        </p:sp>
        <p:sp>
          <p:nvSpPr>
            <p:cNvPr id="30" name="Rectangle 29"/>
            <p:cNvSpPr/>
            <p:nvPr/>
          </p:nvSpPr>
          <p:spPr>
            <a:xfrm rot="16200000">
              <a:off x="7992185" y="2469895"/>
              <a:ext cx="591829" cy="124649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>
                <a:spcAft>
                  <a:spcPts val="600"/>
                </a:spcAft>
              </a:pPr>
              <a:r>
                <a:rPr lang="id-ID" sz="7500" dirty="0">
                  <a:solidFill>
                    <a:srgbClr val="2A1A00"/>
                  </a:solidFill>
                  <a:latin typeface="Caviar Dreams" panose="020B0604020202020204" charset="0"/>
                </a:rPr>
                <a:t>}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7878288" y="2612562"/>
              <a:ext cx="95526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just">
                <a:spcAft>
                  <a:spcPts val="600"/>
                </a:spcAft>
              </a:pPr>
              <a:r>
                <a:rPr lang="id-ID" b="1" dirty="0">
                  <a:solidFill>
                    <a:srgbClr val="C00000"/>
                  </a:solidFill>
                  <a:latin typeface="Tw Cen MT" panose="020B0602020104020603" pitchFamily="34" charset="0"/>
                </a:rPr>
                <a:t>Reliabel</a:t>
              </a:r>
            </a:p>
          </p:txBody>
        </p:sp>
      </p:grpSp>
      <p:sp>
        <p:nvSpPr>
          <p:cNvPr id="34" name="Judul 1">
            <a:extLst>
              <a:ext uri="{FF2B5EF4-FFF2-40B4-BE49-F238E27FC236}">
                <a16:creationId xmlns:a16="http://schemas.microsoft.com/office/drawing/2014/main" id="{3390DEF5-9666-46B9-B831-88B32E8ED98B}"/>
              </a:ext>
            </a:extLst>
          </p:cNvPr>
          <p:cNvSpPr txBox="1">
            <a:spLocks/>
          </p:cNvSpPr>
          <p:nvPr/>
        </p:nvSpPr>
        <p:spPr>
          <a:xfrm>
            <a:off x="2261793" y="81533"/>
            <a:ext cx="6822831" cy="89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d-ID" sz="3600" dirty="0">
                <a:solidFill>
                  <a:srgbClr val="F1F1F1"/>
                </a:solidFill>
                <a:latin typeface="Caviar Dreams" panose="020B0402020204020504" charset="0"/>
              </a:rPr>
              <a:t>VALIDITAS &amp; RELIABILITAS</a:t>
            </a:r>
            <a:endParaRPr lang="en-US" sz="3600" dirty="0">
              <a:solidFill>
                <a:srgbClr val="F1F1F1"/>
              </a:solidFill>
              <a:latin typeface="Caviar Dreams" panose="020B040202020402050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2519264" y="997015"/>
            <a:ext cx="2052000" cy="54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Rectangle 14">
            <a:extLst>
              <a:ext uri="{FF2B5EF4-FFF2-40B4-BE49-F238E27FC236}">
                <a16:creationId xmlns:a16="http://schemas.microsoft.com/office/drawing/2014/main" id="{58C4272E-E961-4B0C-A1BA-93E455AEDDD0}"/>
              </a:ext>
            </a:extLst>
          </p:cNvPr>
          <p:cNvSpPr/>
          <p:nvPr/>
        </p:nvSpPr>
        <p:spPr>
          <a:xfrm>
            <a:off x="4809195" y="997015"/>
            <a:ext cx="2052000" cy="5400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Rectangle 15">
            <a:extLst>
              <a:ext uri="{FF2B5EF4-FFF2-40B4-BE49-F238E27FC236}">
                <a16:creationId xmlns:a16="http://schemas.microsoft.com/office/drawing/2014/main" id="{C28A3C98-A04F-4DE3-AF72-4BC057F510BC}"/>
              </a:ext>
            </a:extLst>
          </p:cNvPr>
          <p:cNvSpPr/>
          <p:nvPr/>
        </p:nvSpPr>
        <p:spPr>
          <a:xfrm>
            <a:off x="7089372" y="997015"/>
            <a:ext cx="2052000" cy="5400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CE6022-CAAC-0DEA-A651-B2F4F3917378}"/>
              </a:ext>
            </a:extLst>
          </p:cNvPr>
          <p:cNvGrpSpPr/>
          <p:nvPr/>
        </p:nvGrpSpPr>
        <p:grpSpPr>
          <a:xfrm>
            <a:off x="258276" y="333579"/>
            <a:ext cx="576000" cy="576000"/>
            <a:chOff x="7089991" y="60903"/>
            <a:chExt cx="691344" cy="65284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6EE7C2E-2405-CA6C-28C9-6F3BB7B453F0}"/>
                </a:ext>
              </a:extLst>
            </p:cNvPr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2" descr="C:\Users\New\Desktop\1280px-Lambang_Badan_Pusat_Statistik_(BPS)_Indonesia.svg.png">
              <a:extLst>
                <a:ext uri="{FF2B5EF4-FFF2-40B4-BE49-F238E27FC236}">
                  <a16:creationId xmlns:a16="http://schemas.microsoft.com/office/drawing/2014/main" id="{A6E68A9E-7E79-2EEE-926A-A5FC96C194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39160AE-517E-A913-7B0F-E5D9CEF444DB}"/>
              </a:ext>
            </a:extLst>
          </p:cNvPr>
          <p:cNvGrpSpPr/>
          <p:nvPr/>
        </p:nvGrpSpPr>
        <p:grpSpPr>
          <a:xfrm>
            <a:off x="1041320" y="343682"/>
            <a:ext cx="576000" cy="576000"/>
            <a:chOff x="7918832" y="67818"/>
            <a:chExt cx="708801" cy="67708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670E5A0-6C4E-6568-E122-0261333D98EA}"/>
                </a:ext>
              </a:extLst>
            </p:cNvPr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8CCE348D-661C-A010-DAD9-7EDF34D5BB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11499" y="142484"/>
              <a:ext cx="523466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7489909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ambar 13">
            <a:extLst>
              <a:ext uri="{FF2B5EF4-FFF2-40B4-BE49-F238E27FC236}">
                <a16:creationId xmlns:a16="http://schemas.microsoft.com/office/drawing/2014/main" id="{5F60B30B-872F-4FF5-9577-27B19A143F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78E15C-4054-4EE1-B478-C906D2482153}" type="slidenum">
              <a:rPr lang="en-US" smtClean="0"/>
              <a:t>9</a:t>
            </a:fld>
            <a:endParaRPr lang="en-US"/>
          </a:p>
        </p:txBody>
      </p:sp>
      <p:sp>
        <p:nvSpPr>
          <p:cNvPr id="13" name="AutoShape 2" descr="Hasil gambar untuk bencana hidrometeorologi banjir tanah longsor kartun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0" y="1"/>
            <a:ext cx="1971303" cy="160337"/>
          </a:xfrm>
          <a:prstGeom prst="rect">
            <a:avLst/>
          </a:prstGeom>
          <a:solidFill>
            <a:srgbClr val="0C2A52"/>
          </a:solidFill>
          <a:ln>
            <a:solidFill>
              <a:srgbClr val="0C2A5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8" name="Rectangle 17"/>
          <p:cNvSpPr/>
          <p:nvPr/>
        </p:nvSpPr>
        <p:spPr>
          <a:xfrm>
            <a:off x="155575" y="1533646"/>
            <a:ext cx="431597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d-ID" sz="2800" b="1" dirty="0">
                <a:solidFill>
                  <a:srgbClr val="0C2A52"/>
                </a:solidFill>
                <a:highlight>
                  <a:srgbClr val="F6D44A"/>
                </a:highlight>
                <a:latin typeface="Caviar Dreams" panose="020B0402020204020504" pitchFamily="34" charset="0"/>
              </a:rPr>
              <a:t>SYARAT PENGUJIAN</a:t>
            </a:r>
            <a:endParaRPr lang="id-ID" sz="4800" dirty="0">
              <a:solidFill>
                <a:srgbClr val="0C2A52"/>
              </a:solidFill>
              <a:highlight>
                <a:srgbClr val="F6D44A"/>
              </a:highlight>
              <a:latin typeface="Caviar Dreams" panose="020B0402020204020504" pitchFamily="34" charset="0"/>
            </a:endParaRPr>
          </a:p>
        </p:txBody>
      </p:sp>
      <p:sp>
        <p:nvSpPr>
          <p:cNvPr id="34" name="Judul 1">
            <a:extLst>
              <a:ext uri="{FF2B5EF4-FFF2-40B4-BE49-F238E27FC236}">
                <a16:creationId xmlns:a16="http://schemas.microsoft.com/office/drawing/2014/main" id="{3390DEF5-9666-46B9-B831-88B32E8ED98B}"/>
              </a:ext>
            </a:extLst>
          </p:cNvPr>
          <p:cNvSpPr txBox="1">
            <a:spLocks/>
          </p:cNvSpPr>
          <p:nvPr/>
        </p:nvSpPr>
        <p:spPr>
          <a:xfrm>
            <a:off x="2261793" y="81533"/>
            <a:ext cx="6822831" cy="899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id-ID" sz="3600" dirty="0">
                <a:solidFill>
                  <a:srgbClr val="F1F1F1"/>
                </a:solidFill>
                <a:latin typeface="Caviar Dreams" panose="020B0402020204020504" charset="0"/>
              </a:rPr>
              <a:t>VALIDITAS &amp; RELIABILITAS</a:t>
            </a:r>
            <a:endParaRPr lang="en-US" sz="3600" dirty="0">
              <a:solidFill>
                <a:srgbClr val="F1F1F1"/>
              </a:solidFill>
              <a:latin typeface="Caviar Dreams" panose="020B040202020402050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5965D73-12D4-47A0-B855-4F978B9A3B75}"/>
              </a:ext>
            </a:extLst>
          </p:cNvPr>
          <p:cNvSpPr/>
          <p:nvPr/>
        </p:nvSpPr>
        <p:spPr>
          <a:xfrm>
            <a:off x="2519264" y="997015"/>
            <a:ext cx="2052000" cy="540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6" name="Rectangle 14">
            <a:extLst>
              <a:ext uri="{FF2B5EF4-FFF2-40B4-BE49-F238E27FC236}">
                <a16:creationId xmlns:a16="http://schemas.microsoft.com/office/drawing/2014/main" id="{58C4272E-E961-4B0C-A1BA-93E455AEDDD0}"/>
              </a:ext>
            </a:extLst>
          </p:cNvPr>
          <p:cNvSpPr/>
          <p:nvPr/>
        </p:nvSpPr>
        <p:spPr>
          <a:xfrm>
            <a:off x="4809195" y="997015"/>
            <a:ext cx="2052000" cy="5400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7" name="Rectangle 15">
            <a:extLst>
              <a:ext uri="{FF2B5EF4-FFF2-40B4-BE49-F238E27FC236}">
                <a16:creationId xmlns:a16="http://schemas.microsoft.com/office/drawing/2014/main" id="{C28A3C98-A04F-4DE3-AF72-4BC057F510BC}"/>
              </a:ext>
            </a:extLst>
          </p:cNvPr>
          <p:cNvSpPr/>
          <p:nvPr/>
        </p:nvSpPr>
        <p:spPr>
          <a:xfrm>
            <a:off x="7089372" y="997015"/>
            <a:ext cx="2052000" cy="5400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CE6022-CAAC-0DEA-A651-B2F4F3917378}"/>
              </a:ext>
            </a:extLst>
          </p:cNvPr>
          <p:cNvGrpSpPr/>
          <p:nvPr/>
        </p:nvGrpSpPr>
        <p:grpSpPr>
          <a:xfrm>
            <a:off x="258276" y="333579"/>
            <a:ext cx="576000" cy="576000"/>
            <a:chOff x="7089991" y="60903"/>
            <a:chExt cx="691344" cy="652843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6EE7C2E-2405-CA6C-28C9-6F3BB7B453F0}"/>
                </a:ext>
              </a:extLst>
            </p:cNvPr>
            <p:cNvSpPr/>
            <p:nvPr/>
          </p:nvSpPr>
          <p:spPr>
            <a:xfrm>
              <a:off x="7089991" y="60903"/>
              <a:ext cx="691344" cy="65284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2" descr="C:\Users\New\Desktop\1280px-Lambang_Badan_Pusat_Statistik_(BPS)_Indonesia.svg.png">
              <a:extLst>
                <a:ext uri="{FF2B5EF4-FFF2-40B4-BE49-F238E27FC236}">
                  <a16:creationId xmlns:a16="http://schemas.microsoft.com/office/drawing/2014/main" id="{A6E68A9E-7E79-2EEE-926A-A5FC96C194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60284" y="190359"/>
              <a:ext cx="550757" cy="432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39160AE-517E-A913-7B0F-E5D9CEF444DB}"/>
              </a:ext>
            </a:extLst>
          </p:cNvPr>
          <p:cNvGrpSpPr/>
          <p:nvPr/>
        </p:nvGrpSpPr>
        <p:grpSpPr>
          <a:xfrm>
            <a:off x="1041320" y="343682"/>
            <a:ext cx="576000" cy="576000"/>
            <a:chOff x="7918832" y="67818"/>
            <a:chExt cx="708801" cy="67708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D670E5A0-6C4E-6568-E122-0261333D98EA}"/>
                </a:ext>
              </a:extLst>
            </p:cNvPr>
            <p:cNvSpPr/>
            <p:nvPr/>
          </p:nvSpPr>
          <p:spPr>
            <a:xfrm>
              <a:off x="7918832" y="67818"/>
              <a:ext cx="708801" cy="67708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2">
              <a:extLst>
                <a:ext uri="{FF2B5EF4-FFF2-40B4-BE49-F238E27FC236}">
                  <a16:creationId xmlns:a16="http://schemas.microsoft.com/office/drawing/2014/main" id="{8CCE348D-661C-A010-DAD9-7EDF34D5BBB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8011499" y="142484"/>
              <a:ext cx="523466" cy="50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9" name="Rectangle 3">
            <a:extLst>
              <a:ext uri="{FF2B5EF4-FFF2-40B4-BE49-F238E27FC236}">
                <a16:creationId xmlns:a16="http://schemas.microsoft.com/office/drawing/2014/main" id="{84A6744D-A4A5-543D-1B94-730FFF5890E1}"/>
              </a:ext>
            </a:extLst>
          </p:cNvPr>
          <p:cNvSpPr txBox="1">
            <a:spLocks noChangeArrowheads="1"/>
          </p:cNvSpPr>
          <p:nvPr/>
        </p:nvSpPr>
        <p:spPr>
          <a:xfrm>
            <a:off x="460374" y="2148354"/>
            <a:ext cx="8054976" cy="3118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167" dirty="0"/>
              <a:t>Paling </a:t>
            </a:r>
            <a:r>
              <a:rPr lang="en-US" altLang="en-US" sz="2167" dirty="0" err="1"/>
              <a:t>sedikit</a:t>
            </a:r>
            <a:r>
              <a:rPr lang="en-US" altLang="en-US" sz="2167" dirty="0"/>
              <a:t> 30 </a:t>
            </a:r>
            <a:r>
              <a:rPr lang="en-US" altLang="en-US" sz="2167" dirty="0" err="1"/>
              <a:t>responden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dengan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alasan</a:t>
            </a:r>
            <a:r>
              <a:rPr lang="en-US" altLang="en-US" sz="2167" dirty="0"/>
              <a:t> 30 </a:t>
            </a:r>
            <a:r>
              <a:rPr lang="en-US" altLang="en-US" sz="2167" dirty="0" err="1"/>
              <a:t>responden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adalah</a:t>
            </a:r>
            <a:r>
              <a:rPr lang="en-US" altLang="en-US" sz="2167" dirty="0"/>
              <a:t> </a:t>
            </a:r>
            <a:r>
              <a:rPr lang="en-US" altLang="en-US" sz="2167" dirty="0" err="1"/>
              <a:t>batas</a:t>
            </a:r>
            <a:r>
              <a:rPr lang="en-US" altLang="en-US" sz="2167" dirty="0"/>
              <a:t> </a:t>
            </a:r>
            <a:r>
              <a:rPr lang="en-US" altLang="en-US" sz="2167" dirty="0" err="1"/>
              <a:t>jumlah</a:t>
            </a:r>
            <a:r>
              <a:rPr lang="en-US" altLang="en-US" sz="2167" dirty="0"/>
              <a:t> </a:t>
            </a:r>
            <a:r>
              <a:rPr lang="en-US" altLang="en-US" sz="2167" dirty="0" err="1"/>
              <a:t>antara</a:t>
            </a:r>
            <a:r>
              <a:rPr lang="en-US" altLang="en-US" sz="2167" dirty="0"/>
              <a:t> </a:t>
            </a:r>
            <a:r>
              <a:rPr lang="en-US" altLang="en-US" sz="2167" dirty="0" err="1"/>
              <a:t>sedikit</a:t>
            </a:r>
            <a:r>
              <a:rPr lang="en-US" altLang="en-US" sz="2167" dirty="0"/>
              <a:t> &amp; </a:t>
            </a:r>
            <a:r>
              <a:rPr lang="en-US" altLang="en-US" sz="2167" dirty="0" err="1"/>
              <a:t>banyak</a:t>
            </a:r>
            <a:r>
              <a:rPr lang="en-US" altLang="en-US" sz="2167" dirty="0"/>
              <a:t>. </a:t>
            </a:r>
            <a:r>
              <a:rPr lang="en-US" altLang="en-US" sz="2167" dirty="0" err="1"/>
              <a:t>Selain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itu</a:t>
            </a:r>
            <a:r>
              <a:rPr lang="en-US" altLang="en-US" sz="2167" dirty="0"/>
              <a:t>, data </a:t>
            </a:r>
            <a:r>
              <a:rPr lang="en-US" altLang="en-US" sz="2167" dirty="0" err="1"/>
              <a:t>diatas</a:t>
            </a:r>
            <a:r>
              <a:rPr lang="en-US" altLang="en-US" sz="2167" dirty="0"/>
              <a:t> 30 </a:t>
            </a:r>
            <a:r>
              <a:rPr lang="en-US" altLang="en-US" sz="2167" dirty="0" err="1"/>
              <a:t>kurva</a:t>
            </a:r>
            <a:r>
              <a:rPr lang="en-US" altLang="en-US" sz="2167" dirty="0"/>
              <a:t> </a:t>
            </a:r>
            <a:r>
              <a:rPr lang="en-US" altLang="en-US" sz="2167" dirty="0" err="1"/>
              <a:t>akan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mendekati</a:t>
            </a:r>
            <a:r>
              <a:rPr lang="en-US" altLang="en-US" sz="2167" dirty="0"/>
              <a:t> </a:t>
            </a:r>
            <a:r>
              <a:rPr lang="en-US" altLang="en-US" sz="2167" dirty="0" err="1"/>
              <a:t>kurva</a:t>
            </a:r>
            <a:r>
              <a:rPr lang="en-US" altLang="en-US" sz="2167" dirty="0"/>
              <a:t> normal.</a:t>
            </a:r>
          </a:p>
          <a:p>
            <a:r>
              <a:rPr lang="en-US" altLang="en-US" sz="2167" dirty="0" err="1"/>
              <a:t>Responden</a:t>
            </a:r>
            <a:r>
              <a:rPr lang="en-US" altLang="en-US" sz="2167" dirty="0"/>
              <a:t> uji </a:t>
            </a:r>
            <a:r>
              <a:rPr lang="en-US" altLang="en-US" sz="2167" dirty="0" err="1"/>
              <a:t>coba</a:t>
            </a:r>
            <a:r>
              <a:rPr lang="en-US" altLang="en-US" sz="2167" dirty="0"/>
              <a:t> </a:t>
            </a:r>
            <a:r>
              <a:rPr lang="en-US" altLang="en-US" sz="2167" dirty="0" err="1"/>
              <a:t>harus</a:t>
            </a:r>
            <a:r>
              <a:rPr lang="en-US" altLang="en-US" sz="2167" dirty="0"/>
              <a:t> </a:t>
            </a:r>
            <a:r>
              <a:rPr lang="en-US" altLang="en-US" sz="2167" dirty="0" err="1"/>
              <a:t>mirip</a:t>
            </a:r>
            <a:r>
              <a:rPr lang="en-US" altLang="en-US" sz="2167" dirty="0"/>
              <a:t> </a:t>
            </a:r>
            <a:r>
              <a:rPr lang="en-US" altLang="en-US" sz="2167" dirty="0" err="1"/>
              <a:t>ciri-cirinya</a:t>
            </a:r>
            <a:r>
              <a:rPr lang="en-US" altLang="en-US" sz="2167" dirty="0"/>
              <a:t> </a:t>
            </a:r>
            <a:r>
              <a:rPr lang="en-US" altLang="en-US" sz="2167" dirty="0" err="1"/>
              <a:t>dengan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responden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penelitian</a:t>
            </a:r>
            <a:endParaRPr lang="en-US" altLang="en-US" sz="2167" dirty="0"/>
          </a:p>
          <a:p>
            <a:r>
              <a:rPr lang="en-US" altLang="en-US" sz="2167" dirty="0"/>
              <a:t>Hasil uji </a:t>
            </a:r>
            <a:r>
              <a:rPr lang="en-US" altLang="en-US" sz="2167" dirty="0" err="1"/>
              <a:t>coba</a:t>
            </a:r>
            <a:r>
              <a:rPr lang="en-US" altLang="en-US" sz="2167" dirty="0"/>
              <a:t> </a:t>
            </a:r>
            <a:r>
              <a:rPr lang="en-US" altLang="en-US" sz="2167" dirty="0" err="1"/>
              <a:t>dilakukan</a:t>
            </a:r>
            <a:r>
              <a:rPr lang="en-US" altLang="en-US" sz="2167" dirty="0"/>
              <a:t> uji </a:t>
            </a:r>
            <a:r>
              <a:rPr lang="en-US" altLang="en-US" sz="2167" dirty="0" err="1"/>
              <a:t>korelasi</a:t>
            </a:r>
            <a:r>
              <a:rPr lang="en-US" altLang="en-US" sz="2167" dirty="0"/>
              <a:t> </a:t>
            </a:r>
            <a:r>
              <a:rPr lang="en-US" altLang="en-US" sz="2167" dirty="0" err="1"/>
              <a:t>antara</a:t>
            </a:r>
            <a:r>
              <a:rPr lang="en-US" altLang="en-US" sz="2167" dirty="0"/>
              <a:t> </a:t>
            </a:r>
            <a:r>
              <a:rPr lang="en-US" altLang="en-US" sz="2167" dirty="0" err="1"/>
              <a:t>skor</a:t>
            </a:r>
            <a:r>
              <a:rPr lang="en-US" altLang="en-US" sz="2167" dirty="0"/>
              <a:t> item </a:t>
            </a:r>
            <a:r>
              <a:rPr lang="en-US" altLang="en-US" sz="2167" dirty="0" err="1"/>
              <a:t>dengan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skor</a:t>
            </a:r>
            <a:r>
              <a:rPr lang="en-US" altLang="en-US" sz="2167" dirty="0"/>
              <a:t> total. </a:t>
            </a:r>
            <a:r>
              <a:rPr lang="en-US" altLang="en-US" sz="2167" dirty="0" err="1"/>
              <a:t>Bila</a:t>
            </a:r>
            <a:r>
              <a:rPr lang="en-US" altLang="en-US" sz="2167" dirty="0"/>
              <a:t> </a:t>
            </a:r>
            <a:r>
              <a:rPr lang="en-US" altLang="en-US" sz="2167" dirty="0" err="1"/>
              <a:t>korelasinya</a:t>
            </a:r>
            <a:r>
              <a:rPr lang="en-US" altLang="en-US" sz="2167" dirty="0"/>
              <a:t> </a:t>
            </a:r>
            <a:r>
              <a:rPr lang="en-US" altLang="en-US" sz="2167" dirty="0" err="1"/>
              <a:t>rendah</a:t>
            </a:r>
            <a:r>
              <a:rPr lang="en-US" altLang="en-US" sz="2167" dirty="0"/>
              <a:t> </a:t>
            </a:r>
            <a:r>
              <a:rPr lang="en-US" altLang="en-US" sz="2167" dirty="0" err="1"/>
              <a:t>berarti</a:t>
            </a:r>
            <a:r>
              <a:rPr lang="en-US" altLang="en-US" sz="2167" dirty="0"/>
              <a:t> </a:t>
            </a:r>
            <a:r>
              <a:rPr lang="en-US" altLang="en-US" sz="2167" dirty="0" err="1"/>
              <a:t>pertanyaan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itu</a:t>
            </a:r>
            <a:r>
              <a:rPr lang="en-US" altLang="en-US" sz="2167" dirty="0"/>
              <a:t> </a:t>
            </a:r>
            <a:r>
              <a:rPr lang="en-US" altLang="en-US" sz="2167" dirty="0" err="1"/>
              <a:t>tidak</a:t>
            </a:r>
            <a:r>
              <a:rPr lang="en-US" altLang="en-US" sz="2167" dirty="0"/>
              <a:t> </a:t>
            </a:r>
            <a:r>
              <a:rPr lang="en-US" altLang="en-US" sz="2167" dirty="0" err="1"/>
              <a:t>tarkait</a:t>
            </a:r>
            <a:r>
              <a:rPr lang="en-US" altLang="en-US" sz="2167" dirty="0"/>
              <a:t> &amp; </a:t>
            </a:r>
            <a:r>
              <a:rPr lang="en-US" altLang="en-US" sz="2167" dirty="0" err="1"/>
              <a:t>harus</a:t>
            </a:r>
            <a:r>
              <a:rPr lang="en-US" altLang="en-US" sz="2167" dirty="0"/>
              <a:t> </a:t>
            </a:r>
            <a:r>
              <a:rPr lang="en-US" altLang="en-US" sz="2167" dirty="0" err="1"/>
              <a:t>didrop</a:t>
            </a:r>
            <a:endParaRPr lang="en-US" altLang="en-US" sz="2167" dirty="0"/>
          </a:p>
          <a:p>
            <a:r>
              <a:rPr lang="en-US" altLang="en-US" sz="2167" dirty="0" err="1"/>
              <a:t>Menggunakan</a:t>
            </a:r>
            <a:r>
              <a:rPr lang="en-US" altLang="en-US" sz="2167" dirty="0"/>
              <a:t> </a:t>
            </a:r>
            <a:r>
              <a:rPr lang="en-US" altLang="en-US" sz="2167" dirty="0" err="1"/>
              <a:t>skala</a:t>
            </a:r>
            <a:r>
              <a:rPr lang="en-US" altLang="en-US" sz="2167" dirty="0"/>
              <a:t> </a:t>
            </a:r>
            <a:r>
              <a:rPr lang="en-US" altLang="en-US" sz="2167" dirty="0" err="1"/>
              <a:t>likert</a:t>
            </a:r>
            <a:endParaRPr lang="en-US" altLang="en-US" sz="2167" dirty="0"/>
          </a:p>
        </p:txBody>
      </p:sp>
    </p:spTree>
    <p:extLst>
      <p:ext uri="{BB962C8B-B14F-4D97-AF65-F5344CB8AC3E}">
        <p14:creationId xmlns:p14="http://schemas.microsoft.com/office/powerpoint/2010/main" val="22873681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theme/theme1.xml><?xml version="1.0" encoding="utf-8"?>
<a:theme xmlns:a="http://schemas.openxmlformats.org/drawingml/2006/main" name="Tema Office">
  <a:themeElements>
    <a:clrScheme name="Tema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11953</TotalTime>
  <Words>910</Words>
  <Application>Microsoft Macintosh PowerPoint</Application>
  <PresentationFormat>On-screen Show (16:10)</PresentationFormat>
  <Paragraphs>372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Calibri</vt:lpstr>
      <vt:lpstr>Cambria Math</vt:lpstr>
      <vt:lpstr>Wingdings 2</vt:lpstr>
      <vt:lpstr>Caviar Dreams</vt:lpstr>
      <vt:lpstr>Calibri Light</vt:lpstr>
      <vt:lpstr>Arial Bold</vt:lpstr>
      <vt:lpstr>Arial</vt:lpstr>
      <vt:lpstr>Tw Cen MT</vt:lpstr>
      <vt:lpstr>Tema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PowerPoint</dc:title>
  <dc:creator>Ikacipta Mega Ayuputri</dc:creator>
  <cp:lastModifiedBy>Bekti's Mac</cp:lastModifiedBy>
  <cp:revision>468</cp:revision>
  <dcterms:created xsi:type="dcterms:W3CDTF">2017-05-10T02:42:15Z</dcterms:created>
  <dcterms:modified xsi:type="dcterms:W3CDTF">2023-02-22T02:28:15Z</dcterms:modified>
</cp:coreProperties>
</file>

<file path=docProps/thumbnail.jpeg>
</file>